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handoutMasterIdLst>
    <p:handoutMasterId r:id="rId31"/>
  </p:handoutMasterIdLst>
  <p:sldIdLst>
    <p:sldId id="279" r:id="rId2"/>
    <p:sldId id="332" r:id="rId3"/>
    <p:sldId id="333" r:id="rId4"/>
    <p:sldId id="337" r:id="rId5"/>
    <p:sldId id="335" r:id="rId6"/>
    <p:sldId id="336" r:id="rId7"/>
    <p:sldId id="338" r:id="rId8"/>
    <p:sldId id="258" r:id="rId9"/>
    <p:sldId id="311" r:id="rId10"/>
    <p:sldId id="312" r:id="rId11"/>
    <p:sldId id="313" r:id="rId12"/>
    <p:sldId id="314" r:id="rId13"/>
    <p:sldId id="278" r:id="rId14"/>
    <p:sldId id="315" r:id="rId15"/>
    <p:sldId id="274" r:id="rId16"/>
    <p:sldId id="316" r:id="rId17"/>
    <p:sldId id="317" r:id="rId18"/>
    <p:sldId id="285" r:id="rId19"/>
    <p:sldId id="291" r:id="rId20"/>
    <p:sldId id="296" r:id="rId21"/>
    <p:sldId id="318" r:id="rId22"/>
    <p:sldId id="319" r:id="rId23"/>
    <p:sldId id="303" r:id="rId24"/>
    <p:sldId id="306" r:id="rId25"/>
    <p:sldId id="320" r:id="rId26"/>
    <p:sldId id="321" r:id="rId27"/>
    <p:sldId id="322" r:id="rId28"/>
    <p:sldId id="323" r:id="rId29"/>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26"/>
  </p:normalViewPr>
  <p:slideViewPr>
    <p:cSldViewPr>
      <p:cViewPr varScale="1">
        <p:scale>
          <a:sx n="121" d="100"/>
          <a:sy n="121" d="100"/>
        </p:scale>
        <p:origin x="190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BE78653D-5EE8-6756-6B1B-AF5E0C1F7393}"/>
              </a:ext>
            </a:extLst>
          </p:cNvPr>
          <p:cNvSpPr>
            <a:spLocks noGrp="1" noChangeArrowheads="1"/>
          </p:cNvSpPr>
          <p:nvPr>
            <p:ph type="hdr" sz="quarter"/>
          </p:nvPr>
        </p:nvSpPr>
        <p:spPr bwMode="auto">
          <a:xfrm>
            <a:off x="0" y="0"/>
            <a:ext cx="3170238" cy="479425"/>
          </a:xfrm>
          <a:prstGeom prst="rect">
            <a:avLst/>
          </a:prstGeom>
          <a:noFill/>
          <a:ln>
            <a:noFill/>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ea typeface="ＭＳ Ｐゴシック" charset="0"/>
              </a:defRPr>
            </a:lvl1pPr>
          </a:lstStyle>
          <a:p>
            <a:pPr>
              <a:defRPr/>
            </a:pPr>
            <a:endParaRPr lang="en-US"/>
          </a:p>
        </p:txBody>
      </p:sp>
      <p:sp>
        <p:nvSpPr>
          <p:cNvPr id="101379" name="Rectangle 3">
            <a:extLst>
              <a:ext uri="{FF2B5EF4-FFF2-40B4-BE49-F238E27FC236}">
                <a16:creationId xmlns:a16="http://schemas.microsoft.com/office/drawing/2014/main" id="{FD72906A-ED2D-7983-8A18-FBB1E2B8C5D1}"/>
              </a:ext>
            </a:extLst>
          </p:cNvPr>
          <p:cNvSpPr>
            <a:spLocks noGrp="1" noChangeArrowheads="1"/>
          </p:cNvSpPr>
          <p:nvPr>
            <p:ph type="dt" sz="quarter" idx="1"/>
          </p:nvPr>
        </p:nvSpPr>
        <p:spPr bwMode="auto">
          <a:xfrm>
            <a:off x="4144963" y="0"/>
            <a:ext cx="3170237" cy="479425"/>
          </a:xfrm>
          <a:prstGeom prst="rect">
            <a:avLst/>
          </a:prstGeom>
          <a:noFill/>
          <a:ln>
            <a:noFill/>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ea typeface="ＭＳ Ｐゴシック" charset="0"/>
              </a:defRPr>
            </a:lvl1pPr>
          </a:lstStyle>
          <a:p>
            <a:pPr>
              <a:defRPr/>
            </a:pPr>
            <a:endParaRPr lang="en-US"/>
          </a:p>
        </p:txBody>
      </p:sp>
      <p:sp>
        <p:nvSpPr>
          <p:cNvPr id="101380" name="Rectangle 4">
            <a:extLst>
              <a:ext uri="{FF2B5EF4-FFF2-40B4-BE49-F238E27FC236}">
                <a16:creationId xmlns:a16="http://schemas.microsoft.com/office/drawing/2014/main" id="{AD71108D-0F68-6729-E30F-134A41011AE8}"/>
              </a:ext>
            </a:extLst>
          </p:cNvPr>
          <p:cNvSpPr>
            <a:spLocks noGrp="1" noChangeArrowheads="1"/>
          </p:cNvSpPr>
          <p:nvPr>
            <p:ph type="ftr" sz="quarter" idx="2"/>
          </p:nvPr>
        </p:nvSpPr>
        <p:spPr bwMode="auto">
          <a:xfrm>
            <a:off x="0" y="9121775"/>
            <a:ext cx="3170238" cy="479425"/>
          </a:xfrm>
          <a:prstGeom prst="rect">
            <a:avLst/>
          </a:prstGeom>
          <a:noFill/>
          <a:ln>
            <a:noFill/>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ea typeface="ＭＳ Ｐゴシック" charset="0"/>
              </a:defRPr>
            </a:lvl1pPr>
          </a:lstStyle>
          <a:p>
            <a:pPr>
              <a:defRPr/>
            </a:pPr>
            <a:endParaRPr lang="en-US"/>
          </a:p>
        </p:txBody>
      </p:sp>
      <p:sp>
        <p:nvSpPr>
          <p:cNvPr id="101381" name="Rectangle 5">
            <a:extLst>
              <a:ext uri="{FF2B5EF4-FFF2-40B4-BE49-F238E27FC236}">
                <a16:creationId xmlns:a16="http://schemas.microsoft.com/office/drawing/2014/main" id="{6AA0F222-085A-F731-0B4F-B68357307E51}"/>
              </a:ext>
            </a:extLst>
          </p:cNvPr>
          <p:cNvSpPr>
            <a:spLocks noGrp="1" noChangeArrowheads="1"/>
          </p:cNvSpPr>
          <p:nvPr>
            <p:ph type="sldNum" sz="quarter" idx="3"/>
          </p:nvPr>
        </p:nvSpPr>
        <p:spPr bwMode="auto">
          <a:xfrm>
            <a:off x="4144963" y="9121775"/>
            <a:ext cx="3170237" cy="479425"/>
          </a:xfrm>
          <a:prstGeom prst="rect">
            <a:avLst/>
          </a:prstGeom>
          <a:noFill/>
          <a:ln>
            <a:noFill/>
          </a:ln>
          <a:effectLst/>
        </p:spPr>
        <p:txBody>
          <a:bodyPr vert="horz" wrap="square" lIns="96661" tIns="48331" rIns="96661" bIns="48331" numCol="1" anchor="b" anchorCtr="0" compatLnSpc="1">
            <a:prstTxWarp prst="textNoShape">
              <a:avLst/>
            </a:prstTxWarp>
          </a:bodyPr>
          <a:lstStyle>
            <a:lvl1pPr algn="r" defTabSz="966788" eaLnBrk="1" hangingPunct="1">
              <a:defRPr sz="1300" smtClean="0"/>
            </a:lvl1pPr>
          </a:lstStyle>
          <a:p>
            <a:pPr>
              <a:defRPr/>
            </a:pPr>
            <a:fld id="{3D7BF543-4E81-2747-BB5F-FA770D7543A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92D5AAE-F439-AC37-9CC7-3E32C8EAD63B}"/>
              </a:ext>
            </a:extLst>
          </p:cNvPr>
          <p:cNvSpPr>
            <a:spLocks noGrp="1" noChangeArrowheads="1"/>
          </p:cNvSpPr>
          <p:nvPr>
            <p:ph type="hdr" sz="quarter"/>
          </p:nvPr>
        </p:nvSpPr>
        <p:spPr bwMode="auto">
          <a:xfrm>
            <a:off x="0" y="0"/>
            <a:ext cx="3170238" cy="479425"/>
          </a:xfrm>
          <a:prstGeom prst="rect">
            <a:avLst/>
          </a:prstGeom>
          <a:noFill/>
          <a:ln>
            <a:noFill/>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ea typeface="ＭＳ Ｐゴシック" charset="0"/>
              </a:defRPr>
            </a:lvl1pPr>
          </a:lstStyle>
          <a:p>
            <a:pPr>
              <a:defRPr/>
            </a:pPr>
            <a:endParaRPr lang="en-US"/>
          </a:p>
        </p:txBody>
      </p:sp>
      <p:sp>
        <p:nvSpPr>
          <p:cNvPr id="48131" name="Rectangle 3">
            <a:extLst>
              <a:ext uri="{FF2B5EF4-FFF2-40B4-BE49-F238E27FC236}">
                <a16:creationId xmlns:a16="http://schemas.microsoft.com/office/drawing/2014/main" id="{0330DFC2-798C-4B65-30BE-51AB49E24788}"/>
              </a:ext>
            </a:extLst>
          </p:cNvPr>
          <p:cNvSpPr>
            <a:spLocks noGrp="1" noChangeArrowheads="1"/>
          </p:cNvSpPr>
          <p:nvPr>
            <p:ph type="dt" idx="1"/>
          </p:nvPr>
        </p:nvSpPr>
        <p:spPr bwMode="auto">
          <a:xfrm>
            <a:off x="4143375" y="0"/>
            <a:ext cx="3170238" cy="479425"/>
          </a:xfrm>
          <a:prstGeom prst="rect">
            <a:avLst/>
          </a:prstGeom>
          <a:noFill/>
          <a:ln>
            <a:noFill/>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ea typeface="ＭＳ Ｐゴシック" charset="0"/>
              </a:defRPr>
            </a:lvl1pPr>
          </a:lstStyle>
          <a:p>
            <a:pPr>
              <a:defRPr/>
            </a:pPr>
            <a:endParaRPr lang="en-US"/>
          </a:p>
        </p:txBody>
      </p:sp>
      <p:sp>
        <p:nvSpPr>
          <p:cNvPr id="13316" name="Rectangle 4">
            <a:extLst>
              <a:ext uri="{FF2B5EF4-FFF2-40B4-BE49-F238E27FC236}">
                <a16:creationId xmlns:a16="http://schemas.microsoft.com/office/drawing/2014/main" id="{BE0DDD70-BA60-2D91-6CFB-D762C711760C}"/>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3" name="Rectangle 5">
            <a:extLst>
              <a:ext uri="{FF2B5EF4-FFF2-40B4-BE49-F238E27FC236}">
                <a16:creationId xmlns:a16="http://schemas.microsoft.com/office/drawing/2014/main" id="{5796F7FB-4474-B200-1EC6-9C4E7C50C6B2}"/>
              </a:ext>
            </a:extLst>
          </p:cNvPr>
          <p:cNvSpPr>
            <a:spLocks noGrp="1" noChangeArrowheads="1"/>
          </p:cNvSpPr>
          <p:nvPr>
            <p:ph type="body" sz="quarter" idx="3"/>
          </p:nvPr>
        </p:nvSpPr>
        <p:spPr bwMode="auto">
          <a:xfrm>
            <a:off x="731838" y="4560888"/>
            <a:ext cx="5851525" cy="4319587"/>
          </a:xfrm>
          <a:prstGeom prst="rect">
            <a:avLst/>
          </a:prstGeom>
          <a:noFill/>
          <a:ln>
            <a:noFill/>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8134" name="Rectangle 6">
            <a:extLst>
              <a:ext uri="{FF2B5EF4-FFF2-40B4-BE49-F238E27FC236}">
                <a16:creationId xmlns:a16="http://schemas.microsoft.com/office/drawing/2014/main" id="{34AFA2B1-4A43-3A5D-38B2-4FF395A341E0}"/>
              </a:ext>
            </a:extLst>
          </p:cNvPr>
          <p:cNvSpPr>
            <a:spLocks noGrp="1" noChangeArrowheads="1"/>
          </p:cNvSpPr>
          <p:nvPr>
            <p:ph type="ftr" sz="quarter" idx="4"/>
          </p:nvPr>
        </p:nvSpPr>
        <p:spPr bwMode="auto">
          <a:xfrm>
            <a:off x="0" y="9120188"/>
            <a:ext cx="3170238" cy="479425"/>
          </a:xfrm>
          <a:prstGeom prst="rect">
            <a:avLst/>
          </a:prstGeom>
          <a:noFill/>
          <a:ln>
            <a:noFill/>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ea typeface="ＭＳ Ｐゴシック" charset="0"/>
              </a:defRPr>
            </a:lvl1pPr>
          </a:lstStyle>
          <a:p>
            <a:pPr>
              <a:defRPr/>
            </a:pPr>
            <a:endParaRPr lang="en-US"/>
          </a:p>
        </p:txBody>
      </p:sp>
      <p:sp>
        <p:nvSpPr>
          <p:cNvPr id="48135" name="Rectangle 7">
            <a:extLst>
              <a:ext uri="{FF2B5EF4-FFF2-40B4-BE49-F238E27FC236}">
                <a16:creationId xmlns:a16="http://schemas.microsoft.com/office/drawing/2014/main" id="{609CE252-A2C5-BED8-16BE-01A83ADBB6B9}"/>
              </a:ext>
            </a:extLst>
          </p:cNvPr>
          <p:cNvSpPr>
            <a:spLocks noGrp="1" noChangeArrowheads="1"/>
          </p:cNvSpPr>
          <p:nvPr>
            <p:ph type="sldNum" sz="quarter" idx="5"/>
          </p:nvPr>
        </p:nvSpPr>
        <p:spPr bwMode="auto">
          <a:xfrm>
            <a:off x="4143375" y="9120188"/>
            <a:ext cx="3170238" cy="479425"/>
          </a:xfrm>
          <a:prstGeom prst="rect">
            <a:avLst/>
          </a:prstGeom>
          <a:noFill/>
          <a:ln>
            <a:noFill/>
          </a:ln>
          <a:effectLst/>
        </p:spPr>
        <p:txBody>
          <a:bodyPr vert="horz" wrap="square" lIns="96661" tIns="48331" rIns="96661" bIns="48331" numCol="1" anchor="b" anchorCtr="0" compatLnSpc="1">
            <a:prstTxWarp prst="textNoShape">
              <a:avLst/>
            </a:prstTxWarp>
          </a:bodyPr>
          <a:lstStyle>
            <a:lvl1pPr algn="r" defTabSz="966788" eaLnBrk="1" hangingPunct="1">
              <a:defRPr sz="1300" smtClean="0"/>
            </a:lvl1pPr>
          </a:lstStyle>
          <a:p>
            <a:pPr>
              <a:defRPr/>
            </a:pPr>
            <a:fld id="{A8C41D75-B48F-AD4B-873C-1CBF0960AD7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a:extLst>
              <a:ext uri="{FF2B5EF4-FFF2-40B4-BE49-F238E27FC236}">
                <a16:creationId xmlns:a16="http://schemas.microsoft.com/office/drawing/2014/main" id="{18ED6C5D-E5FE-FDA4-C5DD-219CCCF5AE63}"/>
              </a:ext>
            </a:extLst>
          </p:cNvPr>
          <p:cNvSpPr>
            <a:spLocks noGrp="1" noRot="1" noChangeAspect="1" noChangeArrowheads="1" noTextEdit="1"/>
          </p:cNvSpPr>
          <p:nvPr>
            <p:ph type="sldImg"/>
          </p:nvPr>
        </p:nvSpPr>
        <p:spPr>
          <a:ln/>
        </p:spPr>
      </p:sp>
      <p:sp>
        <p:nvSpPr>
          <p:cNvPr id="57346" name="Notes Placeholder 2">
            <a:extLst>
              <a:ext uri="{FF2B5EF4-FFF2-40B4-BE49-F238E27FC236}">
                <a16:creationId xmlns:a16="http://schemas.microsoft.com/office/drawing/2014/main" id="{D0BD0D0C-B83C-8039-775C-6290D8F03AE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3.10  Action potential conduction requires both active and passive current flow.</a:t>
            </a:r>
            <a:r>
              <a:rPr lang="en-US" altLang="en-US">
                <a:latin typeface="Arial" panose="020B0604020202020204" pitchFamily="34" charset="0"/>
                <a:ea typeface="ＭＳ Ｐゴシック" panose="020B0600070205080204" pitchFamily="34" charset="-128"/>
              </a:rPr>
              <a:t> Depolarization opens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locally and produces an action potential at point A of the axon (time </a:t>
            </a:r>
            <a:r>
              <a:rPr lang="en-US" altLang="en-US" i="1">
                <a:latin typeface="Arial" panose="020B0604020202020204" pitchFamily="34" charset="0"/>
                <a:ea typeface="ＭＳ Ｐゴシック" panose="020B0600070205080204" pitchFamily="34" charset="-128"/>
              </a:rPr>
              <a:t>t</a:t>
            </a:r>
            <a:r>
              <a:rPr lang="en-US" altLang="en-US">
                <a:latin typeface="Arial" panose="020B0604020202020204" pitchFamily="34" charset="0"/>
                <a:ea typeface="ＭＳ Ｐゴシック" panose="020B0600070205080204" pitchFamily="34" charset="-128"/>
              </a:rPr>
              <a:t> = 1). The resulting inward current flows passively along the axon, depolarizing the adjacent region (point B) of the axon. At a later time (</a:t>
            </a:r>
            <a:r>
              <a:rPr lang="en-US" altLang="en-US" i="1">
                <a:latin typeface="Arial" panose="020B0604020202020204" pitchFamily="34" charset="0"/>
                <a:ea typeface="ＭＳ Ｐゴシック" panose="020B0600070205080204" pitchFamily="34" charset="-128"/>
              </a:rPr>
              <a:t>t</a:t>
            </a:r>
            <a:r>
              <a:rPr lang="en-US" altLang="en-US">
                <a:latin typeface="Arial" panose="020B0604020202020204" pitchFamily="34" charset="0"/>
                <a:ea typeface="ＭＳ Ｐゴシック" panose="020B0600070205080204" pitchFamily="34" charset="-128"/>
              </a:rPr>
              <a:t> = 2), the depolarization of the adjacent membrane has opened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at point B, resulting in the initiation of the action potential at this site and additional inward current that again spreads passively to an adjacent point (point C) farther along the axon. At a still later time (</a:t>
            </a:r>
            <a:r>
              <a:rPr lang="en-US" altLang="en-US" i="1">
                <a:latin typeface="Arial" panose="020B0604020202020204" pitchFamily="34" charset="0"/>
                <a:ea typeface="ＭＳ Ｐゴシック" panose="020B0600070205080204" pitchFamily="34" charset="-128"/>
              </a:rPr>
              <a:t>t</a:t>
            </a:r>
            <a:r>
              <a:rPr lang="en-US" altLang="en-US">
                <a:latin typeface="Arial" panose="020B0604020202020204" pitchFamily="34" charset="0"/>
                <a:ea typeface="ＭＳ Ｐゴシック" panose="020B0600070205080204" pitchFamily="34" charset="-128"/>
              </a:rPr>
              <a:t> = 3), the action potential has propagated even farther. This cycle continues along the full length of the axon. Note that as the action potential spreads, the membrane potential repolarizes due to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 opening and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 inactivation, leaving a “wake” of refractoriness behind the action potential that prevents its backward propagation. The lower panel shows the time course of membrane potential changes at the points indicated.</a:t>
            </a:r>
          </a:p>
        </p:txBody>
      </p:sp>
      <p:sp>
        <p:nvSpPr>
          <p:cNvPr id="57347" name="Slide Number Placeholder 3">
            <a:extLst>
              <a:ext uri="{FF2B5EF4-FFF2-40B4-BE49-F238E27FC236}">
                <a16:creationId xmlns:a16="http://schemas.microsoft.com/office/drawing/2014/main" id="{B10C0F45-C5DC-A75E-658E-8CD576D913F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369080A-218E-B44A-9257-58F204F5C8F8}" type="slidenum">
              <a:rPr lang="en-US" altLang="en-US" sz="1300"/>
              <a:pPr/>
              <a:t>2</a:t>
            </a:fld>
            <a:endParaRPr lang="en-US" altLang="en-US"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745E6905-7548-D237-834E-45A1D12E2ACC}"/>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37575F5A-72BB-BDED-F454-F18AC936DC2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BOX 4A  The Patch Clamp Method</a:t>
            </a:r>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Four configurations in patch clamp measurements of ion currents.</a:t>
            </a:r>
          </a:p>
        </p:txBody>
      </p:sp>
      <p:sp>
        <p:nvSpPr>
          <p:cNvPr id="21507" name="Slide Number Placeholder 3">
            <a:extLst>
              <a:ext uri="{FF2B5EF4-FFF2-40B4-BE49-F238E27FC236}">
                <a16:creationId xmlns:a16="http://schemas.microsoft.com/office/drawing/2014/main" id="{85F27D44-D64C-3E58-A800-3E8779FB2D5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2BDF3BF-6E70-4E4A-B4A9-B8CE3E355A6E}" type="slidenum">
              <a:rPr lang="en-US" altLang="en-US" sz="1300"/>
              <a:pPr/>
              <a:t>11</a:t>
            </a:fld>
            <a:endParaRPr lang="en-US" altLang="en-US"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02139941-C23F-F97F-EB1F-9787C3E08321}"/>
              </a:ext>
            </a:extLst>
          </p:cNvPr>
          <p:cNvSpPr>
            <a:spLocks noGrp="1" noRot="1" noChangeAspect="1" noChangeArrowheads="1" noTextEdit="1"/>
          </p:cNvSpPr>
          <p:nvPr>
            <p:ph type="sldImg"/>
          </p:nvPr>
        </p:nvSpPr>
        <p:spPr>
          <a:ln/>
        </p:spPr>
      </p:sp>
      <p:sp>
        <p:nvSpPr>
          <p:cNvPr id="23554" name="Notes Placeholder 2">
            <a:extLst>
              <a:ext uri="{FF2B5EF4-FFF2-40B4-BE49-F238E27FC236}">
                <a16:creationId xmlns:a16="http://schemas.microsoft.com/office/drawing/2014/main" id="{31F4B0F0-5334-DDB9-4AB0-099EE842526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BOX 4A  The Patch Clamp Method</a:t>
            </a:r>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Four configurations in patch clamp measurements of ion currents.</a:t>
            </a:r>
          </a:p>
          <a:p>
            <a:endParaRPr lang="en-US" altLang="en-US">
              <a:latin typeface="Arial" panose="020B0604020202020204" pitchFamily="34" charset="0"/>
              <a:ea typeface="ＭＳ Ｐゴシック" panose="020B0600070205080204" pitchFamily="34" charset="-128"/>
            </a:endParaRPr>
          </a:p>
        </p:txBody>
      </p:sp>
      <p:sp>
        <p:nvSpPr>
          <p:cNvPr id="23555" name="Slide Number Placeholder 3">
            <a:extLst>
              <a:ext uri="{FF2B5EF4-FFF2-40B4-BE49-F238E27FC236}">
                <a16:creationId xmlns:a16="http://schemas.microsoft.com/office/drawing/2014/main" id="{608AD4D9-9A5D-B754-4EB6-35A7118E9AE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26473E5-88B1-544A-A4E6-38E5370548AD}" type="slidenum">
              <a:rPr lang="en-US" altLang="en-US" sz="1300"/>
              <a:pPr/>
              <a:t>12</a:t>
            </a:fld>
            <a:endParaRPr lang="en-US" altLang="en-US"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FB43C2E0-1C47-A6F7-6831-3C242DB70DB7}"/>
              </a:ext>
            </a:extLst>
          </p:cNvPr>
          <p:cNvSpPr>
            <a:spLocks noGrp="1" noRot="1" noChangeAspect="1" noChangeArrowheads="1" noTextEdit="1"/>
          </p:cNvSpPr>
          <p:nvPr>
            <p:ph type="sldImg"/>
          </p:nvPr>
        </p:nvSpPr>
        <p:spPr>
          <a:ln/>
        </p:spPr>
      </p:sp>
      <p:sp>
        <p:nvSpPr>
          <p:cNvPr id="26626" name="Notes Placeholder 2">
            <a:extLst>
              <a:ext uri="{FF2B5EF4-FFF2-40B4-BE49-F238E27FC236}">
                <a16:creationId xmlns:a16="http://schemas.microsoft.com/office/drawing/2014/main" id="{5F266AA7-F547-BE79-5574-199CB2DA46E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4.1  Patch clamp measurements of ion currents flowing through single Na</a:t>
            </a:r>
            <a:r>
              <a:rPr lang="en-US" altLang="en-US" b="1" baseline="30000">
                <a:latin typeface="Arial" panose="020B0604020202020204" pitchFamily="34" charset="0"/>
                <a:ea typeface="ＭＳ Ｐゴシック" panose="020B0600070205080204" pitchFamily="34" charset="-128"/>
              </a:rPr>
              <a:t>+</a:t>
            </a:r>
            <a:r>
              <a:rPr lang="en-US" altLang="en-US" b="1">
                <a:latin typeface="Arial" panose="020B0604020202020204" pitchFamily="34" charset="0"/>
                <a:ea typeface="ＭＳ Ｐゴシック" panose="020B0600070205080204" pitchFamily="34" charset="-128"/>
              </a:rPr>
              <a:t> channels in a squid giant axon.</a:t>
            </a:r>
            <a:r>
              <a:rPr lang="en-US" altLang="en-US">
                <a:latin typeface="Arial" panose="020B0604020202020204" pitchFamily="34" charset="0"/>
                <a:ea typeface="ＭＳ Ｐゴシック" panose="020B0600070205080204" pitchFamily="34" charset="-128"/>
              </a:rPr>
              <a:t> In these experiments, Cs</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was applied to the axon to block voltage-gated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Depolarizing voltage pulses (A) applied to a patch of membrane containing a single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 result in brief currents (B, downward deflections) in the seven successive recordings of membrane current (</a:t>
            </a:r>
            <a:r>
              <a:rPr lang="en-US" altLang="en-US" i="1">
                <a:latin typeface="Arial" panose="020B0604020202020204" pitchFamily="34" charset="0"/>
                <a:ea typeface="ＭＳ Ｐゴシック" panose="020B0600070205080204" pitchFamily="34" charset="-128"/>
              </a:rPr>
              <a:t>I</a:t>
            </a:r>
            <a:r>
              <a:rPr lang="en-US" altLang="en-US" baseline="-25000">
                <a:latin typeface="Arial" panose="020B0604020202020204" pitchFamily="34" charset="0"/>
                <a:ea typeface="ＭＳ Ｐゴシック" panose="020B0600070205080204" pitchFamily="34" charset="-128"/>
              </a:rPr>
              <a:t>Na</a:t>
            </a:r>
            <a:r>
              <a:rPr lang="en-US" altLang="en-US">
                <a:latin typeface="Arial" panose="020B0604020202020204" pitchFamily="34" charset="0"/>
                <a:ea typeface="ＭＳ Ｐゴシック" panose="020B0600070205080204" pitchFamily="34" charset="-128"/>
              </a:rPr>
              <a:t>). (C) The average of many such current records shows that most channels open in the initial 1–2 ms following depolarization of the membrane, after which the probability of channel openings diminishes because of channel inactivation. (D) A macroscopic current measured from another axon shows the close correlation between the time courses of microscopic and macroscopic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currents. (E) The probability of a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 opening depends on the membrane potential, increasing as the membrane is depolarized. (B,C after Bezanilla and Correa, 1995; D after Vandenburg and Bezanilla, 1991; E after Correa and Bezanilla, 1994.)</a:t>
            </a:r>
          </a:p>
        </p:txBody>
      </p:sp>
      <p:sp>
        <p:nvSpPr>
          <p:cNvPr id="26627" name="Slide Number Placeholder 3">
            <a:extLst>
              <a:ext uri="{FF2B5EF4-FFF2-40B4-BE49-F238E27FC236}">
                <a16:creationId xmlns:a16="http://schemas.microsoft.com/office/drawing/2014/main" id="{66B375F8-F5F4-510F-3A4F-BBF79111A39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ADA99FC-98DC-DA40-88F1-12F668D71FE2}" type="slidenum">
              <a:rPr lang="en-US" altLang="en-US" sz="1300"/>
              <a:pPr/>
              <a:t>14</a:t>
            </a:fld>
            <a:endParaRPr lang="en-US" altLang="en-US"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10EA00D3-1C9B-0475-3A4D-E0682C6E8405}"/>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7F2FC4E0-F0CB-5257-CB08-B672A41E7448}"/>
              </a:ext>
            </a:extLst>
          </p:cNvPr>
          <p:cNvSpPr>
            <a:spLocks noGrp="1"/>
          </p:cNvSpPr>
          <p:nvPr>
            <p:ph type="body" idx="1"/>
          </p:nvPr>
        </p:nvSpPr>
        <p:spPr/>
        <p:txBody>
          <a:bodyPr/>
          <a:lstStyle/>
          <a:p>
            <a:pPr>
              <a:defRPr/>
            </a:pPr>
            <a:r>
              <a:rPr lang="en-US" b="1" dirty="0"/>
              <a:t>FIGURE 4.2  Patch clamp measurements of ion currents flowing through single K</a:t>
            </a:r>
            <a:r>
              <a:rPr lang="en-US" b="1" baseline="30000" dirty="0"/>
              <a:t>+</a:t>
            </a:r>
            <a:r>
              <a:rPr lang="en-US" b="1" dirty="0"/>
              <a:t> channels in a squid giant axon.</a:t>
            </a:r>
            <a:r>
              <a:rPr lang="en-US" dirty="0"/>
              <a:t> In these experiments, tetrodotoxin was applied to the axon to block voltage-gated Na</a:t>
            </a:r>
            <a:r>
              <a:rPr lang="en-US" baseline="30000" dirty="0"/>
              <a:t>+</a:t>
            </a:r>
            <a:r>
              <a:rPr lang="en-US" dirty="0"/>
              <a:t> channels. Depolarizing voltage pulses (A) applied to a patch of membrane containing a single K</a:t>
            </a:r>
            <a:r>
              <a:rPr lang="en-US" baseline="30000" dirty="0"/>
              <a:t>+</a:t>
            </a:r>
            <a:r>
              <a:rPr lang="en-US" dirty="0"/>
              <a:t> channel result in brief currents (B, upward deflections) whenever the channel opens. (C) The average of such current records shows that most channels open with a delay, but remain open for the duration of the depolarization. (D) A macroscopic current measured from another axon shows the correlation between the time courses of microscopic and macroscopic K</a:t>
            </a:r>
            <a:r>
              <a:rPr lang="en-US" baseline="30000" dirty="0"/>
              <a:t>+</a:t>
            </a:r>
            <a:r>
              <a:rPr lang="en-US" dirty="0"/>
              <a:t> currents. (E) Membrane potential controls K</a:t>
            </a:r>
            <a:r>
              <a:rPr lang="en-US" baseline="30000" dirty="0"/>
              <a:t>+</a:t>
            </a:r>
            <a:r>
              <a:rPr lang="en-US" dirty="0"/>
              <a:t> channel opening, with the probability of a channel opening increasing as the membrane is depolarized. (B</a:t>
            </a:r>
            <a:r>
              <a:rPr lang="en-US" dirty="0">
                <a:latin typeface="Times" charset="0"/>
                <a:ea typeface="+mn-ea"/>
              </a:rPr>
              <a:t>–</a:t>
            </a:r>
            <a:r>
              <a:rPr lang="en-US" dirty="0"/>
              <a:t>D after Augustine and Bezanilla, 1990; E after Perozo et al., 1991.)</a:t>
            </a:r>
          </a:p>
        </p:txBody>
      </p:sp>
      <p:sp>
        <p:nvSpPr>
          <p:cNvPr id="28675" name="Slide Number Placeholder 3">
            <a:extLst>
              <a:ext uri="{FF2B5EF4-FFF2-40B4-BE49-F238E27FC236}">
                <a16:creationId xmlns:a16="http://schemas.microsoft.com/office/drawing/2014/main" id="{E88E23F7-F75A-023E-F850-A57D43AB2AF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A212DE1-3168-F34C-BD63-DE05EF1EA895}" type="slidenum">
              <a:rPr lang="en-US" altLang="en-US" sz="1300"/>
              <a:pPr/>
              <a:t>15</a:t>
            </a:fld>
            <a:endParaRPr lang="en-US" altLang="en-US"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E00AE3E0-FA62-ED2D-69BE-F9118B2D05C9}"/>
              </a:ext>
            </a:extLst>
          </p:cNvPr>
          <p:cNvSpPr>
            <a:spLocks noGrp="1" noRot="1" noChangeAspect="1" noChangeArrowheads="1" noTextEdit="1"/>
          </p:cNvSpPr>
          <p:nvPr>
            <p:ph type="sldImg"/>
          </p:nvPr>
        </p:nvSpPr>
        <p:spPr>
          <a:ln/>
        </p:spPr>
      </p:sp>
      <p:sp>
        <p:nvSpPr>
          <p:cNvPr id="30722" name="Notes Placeholder 2">
            <a:extLst>
              <a:ext uri="{FF2B5EF4-FFF2-40B4-BE49-F238E27FC236}">
                <a16:creationId xmlns:a16="http://schemas.microsoft.com/office/drawing/2014/main" id="{95E79BC2-8FE0-D918-A4D1-2881BE931B7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4.3  Functional states of voltage-gated Na</a:t>
            </a:r>
            <a:r>
              <a:rPr lang="en-US" altLang="en-US" b="1" baseline="30000">
                <a:latin typeface="Arial" panose="020B0604020202020204" pitchFamily="34" charset="0"/>
                <a:ea typeface="ＭＳ Ｐゴシック" panose="020B0600070205080204" pitchFamily="34" charset="-128"/>
              </a:rPr>
              <a:t>+</a:t>
            </a:r>
            <a:r>
              <a:rPr lang="en-US" altLang="en-US" b="1">
                <a:latin typeface="Arial" panose="020B0604020202020204" pitchFamily="34" charset="0"/>
                <a:ea typeface="ＭＳ Ｐゴシック" panose="020B0600070205080204" pitchFamily="34" charset="-128"/>
              </a:rPr>
              <a:t> and K</a:t>
            </a:r>
            <a:r>
              <a:rPr lang="en-US" altLang="en-US" b="1" baseline="30000">
                <a:latin typeface="Arial" panose="020B0604020202020204" pitchFamily="34" charset="0"/>
                <a:ea typeface="ＭＳ Ｐゴシック" panose="020B0600070205080204" pitchFamily="34" charset="-128"/>
              </a:rPr>
              <a:t>+</a:t>
            </a:r>
            <a:r>
              <a:rPr lang="en-US" altLang="en-US" b="1">
                <a:latin typeface="Arial" panose="020B0604020202020204" pitchFamily="34" charset="0"/>
                <a:ea typeface="ＭＳ Ｐゴシック" panose="020B0600070205080204" pitchFamily="34" charset="-128"/>
              </a:rPr>
              <a:t> channels. </a:t>
            </a:r>
            <a:r>
              <a:rPr lang="en-US" altLang="en-US">
                <a:latin typeface="Arial" panose="020B0604020202020204" pitchFamily="34" charset="0"/>
                <a:ea typeface="ＭＳ Ｐゴシック" panose="020B0600070205080204" pitchFamily="34" charset="-128"/>
              </a:rPr>
              <a:t>The gates of both channels are closed when the membrane potential is hyperpolarized. When the potential is depolarized, voltage sensors (indicated by +) allow the channel gates to open—first the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and then the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also inactivate during prolonged depolarization, whereas many types of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do not.</a:t>
            </a:r>
          </a:p>
        </p:txBody>
      </p:sp>
      <p:sp>
        <p:nvSpPr>
          <p:cNvPr id="30723" name="Slide Number Placeholder 3">
            <a:extLst>
              <a:ext uri="{FF2B5EF4-FFF2-40B4-BE49-F238E27FC236}">
                <a16:creationId xmlns:a16="http://schemas.microsoft.com/office/drawing/2014/main" id="{48761A7D-7A72-B1EC-340E-06C95A84128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40E0FDA-23FE-EB4F-9A32-F32DD1C92D5E}" type="slidenum">
              <a:rPr lang="en-US" altLang="en-US" sz="1300"/>
              <a:pPr/>
              <a:t>16</a:t>
            </a:fld>
            <a:endParaRPr lang="en-US" altLang="en-US"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a:extLst>
              <a:ext uri="{FF2B5EF4-FFF2-40B4-BE49-F238E27FC236}">
                <a16:creationId xmlns:a16="http://schemas.microsoft.com/office/drawing/2014/main" id="{D8D03685-3DC0-8DED-EC26-3B2BDCA32B62}"/>
              </a:ext>
            </a:extLst>
          </p:cNvPr>
          <p:cNvSpPr>
            <a:spLocks noGrp="1" noRot="1" noChangeAspect="1" noChangeArrowheads="1" noTextEdit="1"/>
          </p:cNvSpPr>
          <p:nvPr>
            <p:ph type="sldImg"/>
          </p:nvPr>
        </p:nvSpPr>
        <p:spPr>
          <a:ln/>
        </p:spPr>
      </p:sp>
      <p:sp>
        <p:nvSpPr>
          <p:cNvPr id="32770" name="Notes Placeholder 2">
            <a:extLst>
              <a:ext uri="{FF2B5EF4-FFF2-40B4-BE49-F238E27FC236}">
                <a16:creationId xmlns:a16="http://schemas.microsoft.com/office/drawing/2014/main" id="{C25B5199-2BBE-6DD1-16B4-2EACDC257A3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4.4  Structure of a simple bacterial K</a:t>
            </a:r>
            <a:r>
              <a:rPr lang="en-US" altLang="en-US" b="1" baseline="30000">
                <a:latin typeface="Arial" panose="020B0604020202020204" pitchFamily="34" charset="0"/>
                <a:ea typeface="ＭＳ Ｐゴシック" panose="020B0600070205080204" pitchFamily="34" charset="-128"/>
              </a:rPr>
              <a:t>+</a:t>
            </a:r>
            <a:r>
              <a:rPr lang="en-US" altLang="en-US" b="1">
                <a:latin typeface="Arial" panose="020B0604020202020204" pitchFamily="34" charset="0"/>
                <a:ea typeface="ＭＳ Ｐゴシック" panose="020B0600070205080204" pitchFamily="34" charset="-128"/>
              </a:rPr>
              <a:t> channel determined by crystallography.</a:t>
            </a:r>
            <a:r>
              <a:rPr lang="en-US" altLang="en-US">
                <a:latin typeface="Arial" panose="020B0604020202020204" pitchFamily="34" charset="0"/>
                <a:ea typeface="ＭＳ Ｐゴシック" panose="020B0600070205080204" pitchFamily="34" charset="-128"/>
              </a:rPr>
              <a:t> (A) Structure of one subunit of the channel, which consists of two membrane-spanning domains and a pore loop that inserts into the membrane. (B) Three-dimensional arrangement of four subunits (each in a different color) to form a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 The right-hand view is from the top of the channel, showing a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ion (yellow) within the channel pore. (C) The permeation pathway of the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 consists of a large aqueous cavity connected to a narrow selectivity filter. Helical domains of the channel point negative charges (green) toward this cavity, allowing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ions (yellow) to become dehydrated and then move through the selectivity filter. (A, B </a:t>
            </a:r>
            <a:r>
              <a:rPr lang="fr-FR" altLang="en-US">
                <a:latin typeface="Arial" panose="020B0604020202020204" pitchFamily="34" charset="0"/>
                <a:ea typeface="ＭＳ Ｐゴシック" panose="020B0600070205080204" pitchFamily="34" charset="-128"/>
              </a:rPr>
              <a:t>from Doyle et al., 1998.</a:t>
            </a:r>
            <a:r>
              <a:rPr lang="en-US" altLang="en-US">
                <a:latin typeface="Arial" panose="020B0604020202020204" pitchFamily="34" charset="0"/>
                <a:ea typeface="ＭＳ Ｐゴシック" panose="020B0600070205080204" pitchFamily="34" charset="-128"/>
              </a:rPr>
              <a:t>)</a:t>
            </a:r>
          </a:p>
          <a:p>
            <a:endParaRPr lang="en-US" altLang="en-US">
              <a:latin typeface="Arial" panose="020B0604020202020204" pitchFamily="34" charset="0"/>
              <a:ea typeface="ＭＳ Ｐゴシック" panose="020B0600070205080204" pitchFamily="34" charset="-128"/>
            </a:endParaRPr>
          </a:p>
        </p:txBody>
      </p:sp>
      <p:sp>
        <p:nvSpPr>
          <p:cNvPr id="32771" name="Slide Number Placeholder 3">
            <a:extLst>
              <a:ext uri="{FF2B5EF4-FFF2-40B4-BE49-F238E27FC236}">
                <a16:creationId xmlns:a16="http://schemas.microsoft.com/office/drawing/2014/main" id="{F0916BB6-47BD-340F-CFA0-2E07BFD6284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01D2C5D-2919-B842-B9F4-36F43204E720}" type="slidenum">
              <a:rPr lang="en-US" altLang="en-US" sz="1300"/>
              <a:pPr/>
              <a:t>17</a:t>
            </a:fld>
            <a:endParaRPr lang="en-US" altLang="en-US"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D50C6644-25F4-AA21-D28D-B2C8675E2019}"/>
              </a:ext>
            </a:extLst>
          </p:cNvPr>
          <p:cNvSpPr>
            <a:spLocks noGrp="1" noRot="1" noChangeAspect="1" noChangeArrowheads="1" noTextEdit="1"/>
          </p:cNvSpPr>
          <p:nvPr>
            <p:ph type="sldImg"/>
          </p:nvPr>
        </p:nvSpPr>
        <p:spPr>
          <a:ln/>
        </p:spPr>
      </p:sp>
      <p:sp>
        <p:nvSpPr>
          <p:cNvPr id="34818" name="Notes Placeholder 2">
            <a:extLst>
              <a:ext uri="{FF2B5EF4-FFF2-40B4-BE49-F238E27FC236}">
                <a16:creationId xmlns:a16="http://schemas.microsoft.com/office/drawing/2014/main" id="{B198340C-5095-CC98-2381-AA9B2C4AD1D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4.5  Structure of a mammalian voltage-gated K</a:t>
            </a:r>
            <a:r>
              <a:rPr lang="en-US" altLang="en-US" b="1" baseline="30000">
                <a:latin typeface="Arial" panose="020B0604020202020204" pitchFamily="34" charset="0"/>
                <a:ea typeface="ＭＳ Ｐゴシック" panose="020B0600070205080204" pitchFamily="34" charset="-128"/>
              </a:rPr>
              <a:t>+</a:t>
            </a:r>
            <a:r>
              <a:rPr lang="en-US" altLang="en-US" b="1">
                <a:latin typeface="Arial" panose="020B0604020202020204" pitchFamily="34" charset="0"/>
                <a:ea typeface="ＭＳ Ｐゴシック" panose="020B0600070205080204" pitchFamily="34" charset="-128"/>
              </a:rPr>
              <a:t> channel.</a:t>
            </a:r>
            <a:r>
              <a:rPr lang="en-US" altLang="en-US">
                <a:latin typeface="Arial" panose="020B0604020202020204" pitchFamily="34" charset="0"/>
                <a:ea typeface="ＭＳ Ｐゴシック" panose="020B0600070205080204" pitchFamily="34" charset="-128"/>
              </a:rPr>
              <a:t> (A) The channel includes four subunits (in different colors), each possessing a transmembrane domain and a T1 domain. Attached to each T1 domain is a </a:t>
            </a:r>
            <a:r>
              <a:rPr lang="en-US" altLang="en-US">
                <a:latin typeface="Arial" panose="020B0604020202020204" pitchFamily="34" charset="0"/>
                <a:ea typeface="ＭＳ Ｐゴシック" panose="020B0600070205080204" pitchFamily="34" charset="-128"/>
                <a:sym typeface="Symbol" pitchFamily="2" charset="2"/>
              </a:rPr>
              <a:t> </a:t>
            </a:r>
            <a:r>
              <a:rPr lang="en-US" altLang="en-US">
                <a:latin typeface="Arial" panose="020B0604020202020204" pitchFamily="34" charset="0"/>
                <a:ea typeface="ＭＳ Ｐゴシック" panose="020B0600070205080204" pitchFamily="34" charset="-128"/>
              </a:rPr>
              <a:t>subunit. (B) When viewed from above, the transmembrane domain can be seen to have separate domains for voltage sensing and for forming the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-conducting pore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indicated by black spheres in the middle of the pore). (C) Model for voltage-dependent gating of the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 Upper: structure of the central pore domain of the voltage-gated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 in the open (depolarized) state. Lower: Depolarization pushes the voltage sensor toward the extracellular surface of the membrane, pulling on the linker (red) and thereby opening the channel pore (blue). Conversely, hyperpolarization pulls the sensor down, pushing down on this linker and shutting the channel pore. (D) Model for movement of the voltage sensor. Depolarization causes the paddle-like voltage sensor domain to move toward the extracellular surface of the membrane, while hyperpolarization causes it to move toward the intracellular surface. (A, B from Long et al., 2005</a:t>
            </a:r>
            <a:r>
              <a:rPr lang="en-US" altLang="en-US" i="1">
                <a:latin typeface="Arial" panose="020B0604020202020204" pitchFamily="34" charset="0"/>
                <a:ea typeface="ＭＳ Ｐゴシック" panose="020B0600070205080204" pitchFamily="34" charset="-128"/>
              </a:rPr>
              <a:t>; </a:t>
            </a:r>
            <a:r>
              <a:rPr lang="en-US" altLang="en-US">
                <a:latin typeface="Arial" panose="020B0604020202020204" pitchFamily="34" charset="0"/>
                <a:ea typeface="ＭＳ Ｐゴシック" panose="020B0600070205080204" pitchFamily="34" charset="-128"/>
              </a:rPr>
              <a:t> C from </a:t>
            </a:r>
            <a:r>
              <a:rPr lang="pt-BR" altLang="en-US">
                <a:latin typeface="Arial" panose="020B0604020202020204" pitchFamily="34" charset="0"/>
                <a:ea typeface="ＭＳ Ｐゴシック" panose="020B0600070205080204" pitchFamily="34" charset="-128"/>
              </a:rPr>
              <a:t>Tao et al., 2010; </a:t>
            </a:r>
            <a:r>
              <a:rPr lang="en-US" altLang="en-US">
                <a:latin typeface="Arial" panose="020B0604020202020204" pitchFamily="34" charset="0"/>
                <a:ea typeface="ＭＳ Ｐゴシック" panose="020B0600070205080204" pitchFamily="34" charset="-128"/>
              </a:rPr>
              <a:t>D after Lee, 2006.)</a:t>
            </a:r>
          </a:p>
        </p:txBody>
      </p:sp>
      <p:sp>
        <p:nvSpPr>
          <p:cNvPr id="34819" name="Slide Number Placeholder 3">
            <a:extLst>
              <a:ext uri="{FF2B5EF4-FFF2-40B4-BE49-F238E27FC236}">
                <a16:creationId xmlns:a16="http://schemas.microsoft.com/office/drawing/2014/main" id="{DFB17832-1844-037C-0DAA-568750241EC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71604FF-0A7B-6D47-8CB8-76DF684D6DE2}" type="slidenum">
              <a:rPr lang="en-US" altLang="en-US" sz="1300"/>
              <a:pPr/>
              <a:t>18</a:t>
            </a:fld>
            <a:endParaRPr lang="en-US" altLang="en-US"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B2148A38-B97A-361D-1807-EF54CE9B717F}"/>
              </a:ext>
            </a:extLst>
          </p:cNvPr>
          <p:cNvSpPr>
            <a:spLocks noGrp="1" noRot="1" noChangeAspect="1" noChangeArrowheads="1" noTextEdit="1"/>
          </p:cNvSpPr>
          <p:nvPr>
            <p:ph type="sldImg"/>
          </p:nvPr>
        </p:nvSpPr>
        <p:spPr>
          <a:ln/>
        </p:spPr>
      </p:sp>
      <p:sp>
        <p:nvSpPr>
          <p:cNvPr id="36866" name="Notes Placeholder 2">
            <a:extLst>
              <a:ext uri="{FF2B5EF4-FFF2-40B4-BE49-F238E27FC236}">
                <a16:creationId xmlns:a16="http://schemas.microsoft.com/office/drawing/2014/main" id="{D8C5FB4C-88B9-F84A-1C7A-69EF6A0172A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4.6  Types of voltage-gated ion channels. </a:t>
            </a:r>
            <a:r>
              <a:rPr lang="en-US" altLang="en-US">
                <a:latin typeface="Arial" panose="020B0604020202020204" pitchFamily="34" charset="0"/>
                <a:ea typeface="ＭＳ Ｐゴシック" panose="020B0600070205080204" pitchFamily="34" charset="-128"/>
              </a:rPr>
              <a:t>Examples of voltage-gated channels include those selectively permeable to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(A), Ca</a:t>
            </a:r>
            <a:r>
              <a:rPr lang="en-US" altLang="en-US" baseline="30000">
                <a:latin typeface="Arial" panose="020B0604020202020204" pitchFamily="34" charset="0"/>
                <a:ea typeface="ＭＳ Ｐゴシック" panose="020B0600070205080204" pitchFamily="34" charset="-128"/>
              </a:rPr>
              <a:t>2+</a:t>
            </a:r>
            <a:r>
              <a:rPr lang="en-US" altLang="en-US">
                <a:latin typeface="Arial" panose="020B0604020202020204" pitchFamily="34" charset="0"/>
                <a:ea typeface="ＭＳ Ｐゴシック" panose="020B0600070205080204" pitchFamily="34" charset="-128"/>
              </a:rPr>
              <a:t> (B),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 and Cl</a:t>
            </a:r>
            <a:r>
              <a:rPr lang="en-US" altLang="en-US" i="1"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(D). All channels include a number of transmembrane domains that form pores; the selectivity filters of these pores determine ion selectivity, while other structures are responsible for sensing the membrane potential and for gating pore opening and closing. Side view shows the channels within the plasma membrane; top view shows the transmembrane structures of the channels, emphasizing similarities between the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Ca</a:t>
            </a:r>
            <a:r>
              <a:rPr lang="en-US" altLang="en-US" baseline="30000">
                <a:latin typeface="Arial" panose="020B0604020202020204" pitchFamily="34" charset="0"/>
                <a:ea typeface="ＭＳ Ｐゴシック" panose="020B0600070205080204" pitchFamily="34" charset="-128"/>
              </a:rPr>
              <a:t>2+</a:t>
            </a:r>
            <a:r>
              <a:rPr lang="en-US" altLang="en-US">
                <a:latin typeface="Arial" panose="020B0604020202020204" pitchFamily="34" charset="0"/>
                <a:ea typeface="ＭＳ Ｐゴシック" panose="020B0600070205080204" pitchFamily="34" charset="-128"/>
              </a:rPr>
              <a:t>, and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a:t>
            </a:r>
            <a:r>
              <a:rPr lang="en-US" altLang="en-US">
                <a:latin typeface="Arial" panose="020B0604020202020204" pitchFamily="34" charset="0"/>
                <a:ea typeface="ＭＳ Ｐゴシック" panose="020B0600070205080204" pitchFamily="34" charset="-128"/>
                <a:sym typeface="Symbol" pitchFamily="2" charset="2"/>
              </a:rPr>
              <a:t></a:t>
            </a:r>
            <a:r>
              <a:rPr lang="en-US" altLang="en-US">
                <a:latin typeface="Arial" panose="020B0604020202020204" pitchFamily="34" charset="0"/>
                <a:ea typeface="ＭＳ Ｐゴシック" panose="020B0600070205080204" pitchFamily="34" charset="-128"/>
              </a:rPr>
              <a:t>, </a:t>
            </a:r>
            <a:r>
              <a:rPr lang="en-US" altLang="en-US">
                <a:latin typeface="Arial" panose="020B0604020202020204" pitchFamily="34" charset="0"/>
                <a:ea typeface="ＭＳ Ｐゴシック" panose="020B0600070205080204" pitchFamily="34" charset="-128"/>
                <a:sym typeface="Symbol" pitchFamily="2" charset="2"/>
              </a:rPr>
              <a:t></a:t>
            </a:r>
            <a:r>
              <a:rPr lang="en-US" altLang="en-US">
                <a:latin typeface="Arial" panose="020B0604020202020204" pitchFamily="34" charset="0"/>
                <a:ea typeface="ＭＳ Ｐゴシック" panose="020B0600070205080204" pitchFamily="34" charset="-128"/>
              </a:rPr>
              <a:t>2</a:t>
            </a:r>
            <a:r>
              <a:rPr lang="en-US" altLang="en-US">
                <a:latin typeface="Arial" panose="020B0604020202020204" pitchFamily="34" charset="0"/>
                <a:ea typeface="ＭＳ Ｐゴシック" panose="020B0600070205080204" pitchFamily="34" charset="-128"/>
                <a:sym typeface="Symbol" pitchFamily="2" charset="2"/>
              </a:rPr>
              <a:t></a:t>
            </a:r>
            <a:r>
              <a:rPr lang="en-US" altLang="en-US">
                <a:latin typeface="Arial" panose="020B0604020202020204" pitchFamily="34" charset="0"/>
                <a:ea typeface="ＭＳ Ｐゴシック" panose="020B0600070205080204" pitchFamily="34" charset="-128"/>
              </a:rPr>
              <a:t>, and </a:t>
            </a:r>
            <a:r>
              <a:rPr lang="en-US" altLang="en-US">
                <a:latin typeface="Arial" panose="020B0604020202020204" pitchFamily="34" charset="0"/>
                <a:ea typeface="ＭＳ Ｐゴシック" panose="020B0600070205080204" pitchFamily="34" charset="-128"/>
                <a:sym typeface="Symbol" pitchFamily="2" charset="2"/>
              </a:rPr>
              <a:t></a:t>
            </a:r>
            <a:r>
              <a:rPr lang="en-US" altLang="en-US">
                <a:latin typeface="Arial" panose="020B0604020202020204" pitchFamily="34" charset="0"/>
                <a:ea typeface="ＭＳ Ｐゴシック" panose="020B0600070205080204" pitchFamily="34" charset="-128"/>
              </a:rPr>
              <a:t> indicate accessory subunits of the Ca</a:t>
            </a:r>
            <a:r>
              <a:rPr lang="en-US" altLang="en-US" baseline="30000">
                <a:latin typeface="Arial" panose="020B0604020202020204" pitchFamily="34" charset="0"/>
                <a:ea typeface="ＭＳ Ｐゴシック" panose="020B0600070205080204" pitchFamily="34" charset="-128"/>
              </a:rPr>
              <a:t>2+</a:t>
            </a:r>
            <a:r>
              <a:rPr lang="en-US" altLang="en-US">
                <a:latin typeface="Arial" panose="020B0604020202020204" pitchFamily="34" charset="0"/>
                <a:ea typeface="ＭＳ Ｐゴシック" panose="020B0600070205080204" pitchFamily="34" charset="-128"/>
              </a:rPr>
              <a:t> channel. (A after Ahuja et al., 2015; B after Wu et al., 2015; C from Long et al., 2005; D after Dutzler et al., 2002.)</a:t>
            </a:r>
          </a:p>
        </p:txBody>
      </p:sp>
      <p:sp>
        <p:nvSpPr>
          <p:cNvPr id="36867" name="Slide Number Placeholder 3">
            <a:extLst>
              <a:ext uri="{FF2B5EF4-FFF2-40B4-BE49-F238E27FC236}">
                <a16:creationId xmlns:a16="http://schemas.microsoft.com/office/drawing/2014/main" id="{ABDFCC9A-F7CE-D72E-B1F2-4BA658D8081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B57A406-A11D-8B41-9844-06521BFFAA49}" type="slidenum">
              <a:rPr lang="en-US" altLang="en-US" sz="1300"/>
              <a:pPr/>
              <a:t>19</a:t>
            </a:fld>
            <a:endParaRPr lang="en-US" altLang="en-US"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a:extLst>
              <a:ext uri="{FF2B5EF4-FFF2-40B4-BE49-F238E27FC236}">
                <a16:creationId xmlns:a16="http://schemas.microsoft.com/office/drawing/2014/main" id="{B920F6C0-CA9F-6DBB-9E81-CBAE63F80A1D}"/>
              </a:ext>
            </a:extLst>
          </p:cNvPr>
          <p:cNvSpPr>
            <a:spLocks noGrp="1" noRot="1" noChangeAspect="1" noChangeArrowheads="1" noTextEdit="1"/>
          </p:cNvSpPr>
          <p:nvPr>
            <p:ph type="sldImg"/>
          </p:nvPr>
        </p:nvSpPr>
        <p:spPr>
          <a:ln/>
        </p:spPr>
      </p:sp>
      <p:sp>
        <p:nvSpPr>
          <p:cNvPr id="38914" name="Notes Placeholder 2">
            <a:extLst>
              <a:ext uri="{FF2B5EF4-FFF2-40B4-BE49-F238E27FC236}">
                <a16:creationId xmlns:a16="http://schemas.microsoft.com/office/drawing/2014/main" id="{09CE336B-5381-8115-A675-B977FFF9D92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4.7  Diverse properties of K</a:t>
            </a:r>
            <a:r>
              <a:rPr lang="en-US" altLang="en-US" b="1" baseline="30000">
                <a:latin typeface="Arial" panose="020B0604020202020204" pitchFamily="34" charset="0"/>
                <a:ea typeface="ＭＳ Ｐゴシック" panose="020B0600070205080204" pitchFamily="34" charset="-128"/>
              </a:rPr>
              <a:t>+</a:t>
            </a:r>
            <a:r>
              <a:rPr lang="en-US" altLang="en-US" b="1">
                <a:latin typeface="Arial" panose="020B0604020202020204" pitchFamily="34" charset="0"/>
                <a:ea typeface="ＭＳ Ｐゴシック" panose="020B0600070205080204" pitchFamily="34" charset="-128"/>
              </a:rPr>
              <a:t> channels.</a:t>
            </a:r>
            <a:r>
              <a:rPr lang="en-US" altLang="en-US">
                <a:latin typeface="Arial" panose="020B0604020202020204" pitchFamily="34" charset="0"/>
                <a:ea typeface="ＭＳ Ｐゴシック" panose="020B0600070205080204" pitchFamily="34" charset="-128"/>
              </a:rPr>
              <a:t> Different types of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were expressed in </a:t>
            </a:r>
            <a:r>
              <a:rPr lang="en-US" altLang="en-US" i="1">
                <a:latin typeface="Arial" panose="020B0604020202020204" pitchFamily="34" charset="0"/>
                <a:ea typeface="ＭＳ Ｐゴシック" panose="020B0600070205080204" pitchFamily="34" charset="-128"/>
              </a:rPr>
              <a:t>Xenopus</a:t>
            </a:r>
            <a:r>
              <a:rPr lang="en-US" altLang="en-US">
                <a:latin typeface="Arial" panose="020B0604020202020204" pitchFamily="34" charset="0"/>
                <a:ea typeface="ＭＳ Ｐゴシック" panose="020B0600070205080204" pitchFamily="34" charset="-128"/>
              </a:rPr>
              <a:t> oocytes, and the voltage clamp method was used to change the membrane potential (top) and measure the resulting currents flowing through each type of channel. These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vary markedly in their gating properties, as evident in their currents (left) and conductances (right). (A) K</a:t>
            </a:r>
            <a:r>
              <a:rPr lang="en-US" altLang="en-US" baseline="-25000">
                <a:latin typeface="Arial" panose="020B0604020202020204" pitchFamily="34" charset="0"/>
                <a:ea typeface="ＭＳ Ｐゴシック" panose="020B0600070205080204" pitchFamily="34" charset="-128"/>
              </a:rPr>
              <a:t>V2.1</a:t>
            </a:r>
            <a:r>
              <a:rPr lang="en-US" altLang="en-US">
                <a:latin typeface="Arial" panose="020B0604020202020204" pitchFamily="34" charset="0"/>
                <a:ea typeface="ＭＳ Ｐゴシック" panose="020B0600070205080204" pitchFamily="34" charset="-128"/>
              </a:rPr>
              <a:t> channels show little inactivation and are closely related to the delayed rectifier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involved in action potential repolarization. (B) K</a:t>
            </a:r>
            <a:r>
              <a:rPr lang="en-US" altLang="en-US" baseline="-25000">
                <a:latin typeface="Arial" panose="020B0604020202020204" pitchFamily="34" charset="0"/>
                <a:ea typeface="ＭＳ Ｐゴシック" panose="020B0600070205080204" pitchFamily="34" charset="-128"/>
              </a:rPr>
              <a:t>V4.1</a:t>
            </a:r>
            <a:r>
              <a:rPr lang="en-US" altLang="en-US">
                <a:latin typeface="Arial" panose="020B0604020202020204" pitchFamily="34" charset="0"/>
                <a:ea typeface="ＭＳ Ｐゴシック" panose="020B0600070205080204" pitchFamily="34" charset="-128"/>
              </a:rPr>
              <a:t> channels inactivate during a depolarization and help regulate the interval between action potentials during repetitive firing. (C) HERG channels (</a:t>
            </a:r>
            <a:r>
              <a:rPr lang="en-US" altLang="en-US" i="1">
                <a:latin typeface="Arial" panose="020B0604020202020204" pitchFamily="34" charset="0"/>
                <a:ea typeface="ＭＳ Ｐゴシック" panose="020B0600070205080204" pitchFamily="34" charset="-128"/>
              </a:rPr>
              <a:t>KCNH2</a:t>
            </a:r>
            <a:r>
              <a:rPr lang="en-US" altLang="en-US">
                <a:latin typeface="Arial" panose="020B0604020202020204" pitchFamily="34" charset="0"/>
                <a:ea typeface="ＭＳ Ｐゴシック" panose="020B0600070205080204" pitchFamily="34" charset="-128"/>
              </a:rPr>
              <a:t> gene) inactivate so rapidly that current flows only when inactivation is rapidly removed at the end of a depolarization. (D) Inward rectifying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allow more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current to flow at hyperpolarized potentials than at depolarized potentials. (E) 2-P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usually respond to chemical signals rather than to changes in membrane potential. In the case of the TASK channel (</a:t>
            </a:r>
            <a:r>
              <a:rPr lang="en-US" altLang="en-US" i="1">
                <a:latin typeface="Arial" panose="020B0604020202020204" pitchFamily="34" charset="0"/>
                <a:ea typeface="ＭＳ Ｐゴシック" panose="020B0600070205080204" pitchFamily="34" charset="-128"/>
              </a:rPr>
              <a:t>KCNK9</a:t>
            </a:r>
            <a:r>
              <a:rPr lang="en-US" altLang="en-US">
                <a:latin typeface="Arial" panose="020B0604020202020204" pitchFamily="34" charset="0"/>
                <a:ea typeface="ＭＳ Ｐゴシック" panose="020B0600070205080204" pitchFamily="34" charset="-128"/>
              </a:rPr>
              <a:t> gene) shown here, changes in extracellular pH regulate channel opening while membrane potential changes do not. (F) Ca</a:t>
            </a:r>
            <a:r>
              <a:rPr lang="en-US" altLang="en-US" baseline="30000">
                <a:latin typeface="Arial" panose="020B0604020202020204" pitchFamily="34" charset="0"/>
                <a:ea typeface="ＭＳ Ｐゴシック" panose="020B0600070205080204" pitchFamily="34" charset="-128"/>
              </a:rPr>
              <a:t>2+</a:t>
            </a:r>
            <a:r>
              <a:rPr lang="en-US" altLang="en-US">
                <a:latin typeface="Arial" panose="020B0604020202020204" pitchFamily="34" charset="0"/>
                <a:ea typeface="ＭＳ Ｐゴシック" panose="020B0600070205080204" pitchFamily="34" charset="-128"/>
              </a:rPr>
              <a:t>-activated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open in response to intracellular Ca</a:t>
            </a:r>
            <a:r>
              <a:rPr lang="en-US" altLang="en-US" baseline="30000">
                <a:latin typeface="Arial" panose="020B0604020202020204" pitchFamily="34" charset="0"/>
                <a:ea typeface="ＭＳ Ｐゴシック" panose="020B0600070205080204" pitchFamily="34" charset="-128"/>
              </a:rPr>
              <a:t>2+</a:t>
            </a:r>
            <a:r>
              <a:rPr lang="en-US" altLang="en-US">
                <a:latin typeface="Arial" panose="020B0604020202020204" pitchFamily="34" charset="0"/>
                <a:ea typeface="ＭＳ Ｐゴシック" panose="020B0600070205080204" pitchFamily="34" charset="-128"/>
              </a:rPr>
              <a:t> ions and, in some cases, membrane depolarization.</a:t>
            </a:r>
          </a:p>
        </p:txBody>
      </p:sp>
      <p:sp>
        <p:nvSpPr>
          <p:cNvPr id="38915" name="Slide Number Placeholder 3">
            <a:extLst>
              <a:ext uri="{FF2B5EF4-FFF2-40B4-BE49-F238E27FC236}">
                <a16:creationId xmlns:a16="http://schemas.microsoft.com/office/drawing/2014/main" id="{72A4CAA3-0D64-E1B7-DE0E-1D614FB41D1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4AD8547-CAF8-E943-8EE1-CDA8DB74D46C}" type="slidenum">
              <a:rPr lang="en-US" altLang="en-US" sz="1300"/>
              <a:pPr/>
              <a:t>20</a:t>
            </a:fld>
            <a:endParaRPr lang="en-US" altLang="en-US"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37FA1FED-5FE8-E451-800F-83102743BE70}"/>
              </a:ext>
            </a:extLst>
          </p:cNvPr>
          <p:cNvSpPr>
            <a:spLocks noGrp="1" noRot="1" noChangeAspect="1" noChangeArrowheads="1" noTextEdit="1"/>
          </p:cNvSpPr>
          <p:nvPr>
            <p:ph type="sldImg"/>
          </p:nvPr>
        </p:nvSpPr>
        <p:spPr>
          <a:ln/>
        </p:spPr>
      </p:sp>
      <p:sp>
        <p:nvSpPr>
          <p:cNvPr id="40962" name="Notes Placeholder 2">
            <a:extLst>
              <a:ext uri="{FF2B5EF4-FFF2-40B4-BE49-F238E27FC236}">
                <a16:creationId xmlns:a16="http://schemas.microsoft.com/office/drawing/2014/main" id="{BEE8EB24-C32C-69DA-B8B5-5AEA7840B6D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BOX 4B  Toxins That Poison Ion Channels</a:t>
            </a:r>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(A) Effects of toxin treatment on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of frog axons. (1) α-Toxin from the scorpion </a:t>
            </a:r>
            <a:r>
              <a:rPr lang="en-US" altLang="en-US" i="1">
                <a:latin typeface="Arial" panose="020B0604020202020204" pitchFamily="34" charset="0"/>
                <a:ea typeface="ＭＳ Ｐゴシック" panose="020B0600070205080204" pitchFamily="34" charset="-128"/>
              </a:rPr>
              <a:t>Leiurus quinquestriatus</a:t>
            </a:r>
            <a:r>
              <a:rPr lang="en-US" altLang="en-US">
                <a:latin typeface="Arial" panose="020B0604020202020204" pitchFamily="34" charset="0"/>
                <a:ea typeface="ＭＳ Ｐゴシック" panose="020B0600070205080204" pitchFamily="34" charset="-128"/>
              </a:rPr>
              <a:t> prolongs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currents recorded with the voltage clamp method. (2) As a result of the increased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current, α-toxin greatly prolongs the duration of the axonal action potential. Note the change in timescale after treating with toxin. (B) Treatment with β-toxin from another scorpion, </a:t>
            </a:r>
            <a:r>
              <a:rPr lang="en-US" altLang="en-US" i="1">
                <a:latin typeface="Arial" panose="020B0604020202020204" pitchFamily="34" charset="0"/>
                <a:ea typeface="ＭＳ Ｐゴシック" panose="020B0600070205080204" pitchFamily="34" charset="-128"/>
              </a:rPr>
              <a:t>Centruroides sculpturatus</a:t>
            </a:r>
            <a:r>
              <a:rPr lang="en-US" altLang="en-US">
                <a:latin typeface="Arial" panose="020B0604020202020204" pitchFamily="34" charset="0"/>
                <a:ea typeface="ＭＳ Ｐゴシック" panose="020B0600070205080204" pitchFamily="34" charset="-128"/>
              </a:rPr>
              <a:t>, shifts the activation of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so that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conductance begins to increase at potentials much more negative than usual. (A after Schmidt and Schmidt, 1972; B after Cahalan, 1975.)</a:t>
            </a:r>
          </a:p>
          <a:p>
            <a:endParaRPr lang="en-US" altLang="en-US">
              <a:latin typeface="Arial" panose="020B0604020202020204" pitchFamily="34" charset="0"/>
              <a:ea typeface="ＭＳ Ｐゴシック" panose="020B0600070205080204" pitchFamily="34" charset="-128"/>
            </a:endParaRPr>
          </a:p>
        </p:txBody>
      </p:sp>
      <p:sp>
        <p:nvSpPr>
          <p:cNvPr id="40963" name="Slide Number Placeholder 3">
            <a:extLst>
              <a:ext uri="{FF2B5EF4-FFF2-40B4-BE49-F238E27FC236}">
                <a16:creationId xmlns:a16="http://schemas.microsoft.com/office/drawing/2014/main" id="{05776484-F019-DA05-1E17-99A1640F6FD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147752C-568B-B147-8502-F4BA1F9742B1}" type="slidenum">
              <a:rPr lang="en-US" altLang="en-US" sz="1300"/>
              <a:pPr/>
              <a:t>21</a:t>
            </a:fld>
            <a:endParaRPr lang="en-US" altLang="en-US"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Slide Image Placeholder 1">
            <a:extLst>
              <a:ext uri="{FF2B5EF4-FFF2-40B4-BE49-F238E27FC236}">
                <a16:creationId xmlns:a16="http://schemas.microsoft.com/office/drawing/2014/main" id="{0D10786B-B292-28FC-C884-495A9CCA23D7}"/>
              </a:ext>
            </a:extLst>
          </p:cNvPr>
          <p:cNvSpPr>
            <a:spLocks noGrp="1" noRot="1" noChangeAspect="1" noChangeArrowheads="1" noTextEdit="1"/>
          </p:cNvSpPr>
          <p:nvPr>
            <p:ph type="sldImg"/>
          </p:nvPr>
        </p:nvSpPr>
        <p:spPr>
          <a:ln/>
        </p:spPr>
      </p:sp>
      <p:sp>
        <p:nvSpPr>
          <p:cNvPr id="59394" name="Notes Placeholder 2">
            <a:extLst>
              <a:ext uri="{FF2B5EF4-FFF2-40B4-BE49-F238E27FC236}">
                <a16:creationId xmlns:a16="http://schemas.microsoft.com/office/drawing/2014/main" id="{6B485A0B-E7CD-8E80-F43C-906128CB6C1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TABLE 3.1  Axon Conduction Velocities</a:t>
            </a:r>
            <a:endParaRPr lang="en-US" altLang="en-US">
              <a:latin typeface="Arial" panose="020B0604020202020204" pitchFamily="34" charset="0"/>
              <a:ea typeface="ＭＳ Ｐゴシック" panose="020B0600070205080204" pitchFamily="34" charset="-128"/>
            </a:endParaRPr>
          </a:p>
        </p:txBody>
      </p:sp>
      <p:sp>
        <p:nvSpPr>
          <p:cNvPr id="59395" name="Slide Number Placeholder 3">
            <a:extLst>
              <a:ext uri="{FF2B5EF4-FFF2-40B4-BE49-F238E27FC236}">
                <a16:creationId xmlns:a16="http://schemas.microsoft.com/office/drawing/2014/main" id="{8A34AAB5-B88E-1AFB-CB21-1ACEE336F12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D181E28-0519-AA41-8370-09FB8B9EE819}" type="slidenum">
              <a:rPr lang="en-US" altLang="en-US" sz="1300"/>
              <a:pPr/>
              <a:t>3</a:t>
            </a:fld>
            <a:endParaRPr lang="en-US" altLang="en-US" sz="13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a:extLst>
              <a:ext uri="{FF2B5EF4-FFF2-40B4-BE49-F238E27FC236}">
                <a16:creationId xmlns:a16="http://schemas.microsoft.com/office/drawing/2014/main" id="{198015C8-DC63-916A-C2E3-A8FE50D1383D}"/>
              </a:ext>
            </a:extLst>
          </p:cNvPr>
          <p:cNvSpPr>
            <a:spLocks noGrp="1" noRot="1" noChangeAspect="1" noChangeArrowheads="1" noTextEdit="1"/>
          </p:cNvSpPr>
          <p:nvPr>
            <p:ph type="sldImg"/>
          </p:nvPr>
        </p:nvSpPr>
        <p:spPr>
          <a:ln/>
        </p:spPr>
      </p:sp>
      <p:sp>
        <p:nvSpPr>
          <p:cNvPr id="43010" name="Notes Placeholder 2">
            <a:extLst>
              <a:ext uri="{FF2B5EF4-FFF2-40B4-BE49-F238E27FC236}">
                <a16:creationId xmlns:a16="http://schemas.microsoft.com/office/drawing/2014/main" id="{0BAA0D09-0FFF-E065-34DC-1F442F804C1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CLINICAL APPLICATIONS  Neurological Diseases Caused by Altered Ion Channels</a:t>
            </a:r>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(A) Enhancement in voltage-gated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current caused by IEM-associated mutation in the </a:t>
            </a:r>
            <a:r>
              <a:rPr lang="en-US" altLang="en-US" i="1">
                <a:latin typeface="Arial" panose="020B0604020202020204" pitchFamily="34" charset="0"/>
                <a:ea typeface="ＭＳ Ｐゴシック" panose="020B0600070205080204" pitchFamily="34" charset="-128"/>
              </a:rPr>
              <a:t>SCN9A</a:t>
            </a:r>
            <a:r>
              <a:rPr lang="en-US" altLang="en-US">
                <a:latin typeface="Arial" panose="020B0604020202020204" pitchFamily="34" charset="0"/>
                <a:ea typeface="ＭＳ Ｐゴシック" panose="020B0600070205080204" pitchFamily="34" charset="-128"/>
              </a:rPr>
              <a:t> gene. Wild type refers to the normal, unmutated form of channel. (B) Increased action potential firing caused by IEM-associated mutation in the </a:t>
            </a:r>
            <a:r>
              <a:rPr lang="en-US" altLang="en-US" i="1">
                <a:latin typeface="Arial" panose="020B0604020202020204" pitchFamily="34" charset="0"/>
                <a:ea typeface="ＭＳ Ｐゴシック" panose="020B0600070205080204" pitchFamily="34" charset="-128"/>
              </a:rPr>
              <a:t>SCN9A</a:t>
            </a:r>
            <a:r>
              <a:rPr lang="en-US" altLang="en-US">
                <a:latin typeface="Arial" panose="020B0604020202020204" pitchFamily="34" charset="0"/>
                <a:ea typeface="ＭＳ Ｐゴシック" panose="020B0600070205080204" pitchFamily="34" charset="-128"/>
              </a:rPr>
              <a:t> gene. (C) Loss of voltage-gated Ca</a:t>
            </a:r>
            <a:r>
              <a:rPr lang="en-US" altLang="en-US" baseline="30000">
                <a:latin typeface="Arial" panose="020B0604020202020204" pitchFamily="34" charset="0"/>
                <a:ea typeface="ＭＳ Ｐゴシック" panose="020B0600070205080204" pitchFamily="34" charset="-128"/>
              </a:rPr>
              <a:t>2+</a:t>
            </a:r>
            <a:r>
              <a:rPr lang="en-US" altLang="en-US">
                <a:latin typeface="Arial" panose="020B0604020202020204" pitchFamily="34" charset="0"/>
                <a:ea typeface="ＭＳ Ｐゴシック" panose="020B0600070205080204" pitchFamily="34" charset="-128"/>
              </a:rPr>
              <a:t> current caused by SANDD-associated mutation in the </a:t>
            </a:r>
            <a:r>
              <a:rPr lang="en-US" altLang="en-US" i="1">
                <a:latin typeface="Arial" panose="020B0604020202020204" pitchFamily="34" charset="0"/>
                <a:ea typeface="ＭＳ Ｐゴシック" panose="020B0600070205080204" pitchFamily="34" charset="-128"/>
              </a:rPr>
              <a:t>CACNA1D</a:t>
            </a:r>
            <a:r>
              <a:rPr lang="en-US" altLang="en-US">
                <a:latin typeface="Arial" panose="020B0604020202020204" pitchFamily="34" charset="0"/>
                <a:ea typeface="ＭＳ Ｐゴシック" panose="020B0600070205080204" pitchFamily="34" charset="-128"/>
              </a:rPr>
              <a:t> gene. (A, B after Waxman and Zamponi, 2014; C after Baig et al., 2011.)</a:t>
            </a:r>
          </a:p>
        </p:txBody>
      </p:sp>
      <p:sp>
        <p:nvSpPr>
          <p:cNvPr id="43011" name="Slide Number Placeholder 3">
            <a:extLst>
              <a:ext uri="{FF2B5EF4-FFF2-40B4-BE49-F238E27FC236}">
                <a16:creationId xmlns:a16="http://schemas.microsoft.com/office/drawing/2014/main" id="{5E46E2D3-D56D-FF87-709F-9C6790DBC3A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1DD4AC5-76BD-084B-B82F-0F9D6EF9AA6E}" type="slidenum">
              <a:rPr lang="en-US" altLang="en-US" sz="1300"/>
              <a:pPr/>
              <a:t>22</a:t>
            </a:fld>
            <a:endParaRPr lang="en-US" altLang="en-US" sz="130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82D38A7D-4656-5206-3D97-E31C63892420}"/>
              </a:ext>
            </a:extLst>
          </p:cNvPr>
          <p:cNvSpPr>
            <a:spLocks noGrp="1" noRot="1" noChangeAspect="1" noChangeArrowheads="1" noTextEdit="1"/>
          </p:cNvSpPr>
          <p:nvPr>
            <p:ph type="sldImg"/>
          </p:nvPr>
        </p:nvSpPr>
        <p:spPr>
          <a:ln/>
        </p:spPr>
      </p:sp>
      <p:sp>
        <p:nvSpPr>
          <p:cNvPr id="45058" name="Notes Placeholder 2">
            <a:extLst>
              <a:ext uri="{FF2B5EF4-FFF2-40B4-BE49-F238E27FC236}">
                <a16:creationId xmlns:a16="http://schemas.microsoft.com/office/drawing/2014/main" id="{E41FA300-ED02-2F47-FAC7-3348C7FDAA8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4.8  Ligand-gated ion channels.</a:t>
            </a:r>
            <a:r>
              <a:rPr lang="en-US" altLang="en-US">
                <a:latin typeface="Arial" panose="020B0604020202020204" pitchFamily="34" charset="0"/>
                <a:ea typeface="ＭＳ Ｐゴシック" panose="020B0600070205080204" pitchFamily="34" charset="-128"/>
              </a:rPr>
              <a:t> Some ligand-gated ion channels are activated by the extracellular presence of neurotransmitters, such as glutamate (A), while others are activated by extracellular H</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(B). Still other channels are activated by intracellular second messengers, such as Ca</a:t>
            </a:r>
            <a:r>
              <a:rPr lang="en-US" altLang="en-US" baseline="30000">
                <a:latin typeface="Arial" panose="020B0604020202020204" pitchFamily="34" charset="0"/>
                <a:ea typeface="ＭＳ Ｐゴシック" panose="020B0600070205080204" pitchFamily="34" charset="-128"/>
              </a:rPr>
              <a:t>2+</a:t>
            </a:r>
            <a:r>
              <a:rPr lang="en-US" altLang="en-US">
                <a:latin typeface="Arial" panose="020B0604020202020204" pitchFamily="34" charset="0"/>
                <a:ea typeface="ＭＳ Ｐゴシック" panose="020B0600070205080204" pitchFamily="34" charset="-128"/>
              </a:rPr>
              <a:t> (C) or the cyclic nucleotides cAMP and cGMP (D). (A from Sobolevsky et al., 2009; B from Gonzalez et al., 2009; C from Hite et al., 2017; D from Li et al., 2017.)</a:t>
            </a:r>
          </a:p>
          <a:p>
            <a:endParaRPr lang="en-US" altLang="en-US">
              <a:latin typeface="Arial" panose="020B0604020202020204" pitchFamily="34" charset="0"/>
              <a:ea typeface="ＭＳ Ｐゴシック" panose="020B0600070205080204" pitchFamily="34" charset="-128"/>
            </a:endParaRPr>
          </a:p>
        </p:txBody>
      </p:sp>
      <p:sp>
        <p:nvSpPr>
          <p:cNvPr id="45059" name="Slide Number Placeholder 3">
            <a:extLst>
              <a:ext uri="{FF2B5EF4-FFF2-40B4-BE49-F238E27FC236}">
                <a16:creationId xmlns:a16="http://schemas.microsoft.com/office/drawing/2014/main" id="{62BE8F83-2D6B-62CD-9743-B178BF60DB6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1DAEA53-7B27-814A-8F3F-0063A010CC07}" type="slidenum">
              <a:rPr lang="en-US" altLang="en-US" sz="1300"/>
              <a:pPr/>
              <a:t>23</a:t>
            </a:fld>
            <a:endParaRPr lang="en-US" altLang="en-US"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84F8B9C0-3281-03C1-1D9B-3933E23CBA2D}"/>
              </a:ext>
            </a:extLst>
          </p:cNvPr>
          <p:cNvSpPr>
            <a:spLocks noGrp="1" noRot="1" noChangeAspect="1" noChangeArrowheads="1" noTextEdit="1"/>
          </p:cNvSpPr>
          <p:nvPr>
            <p:ph type="sldImg"/>
          </p:nvPr>
        </p:nvSpPr>
        <p:spPr>
          <a:ln/>
        </p:spPr>
      </p:sp>
      <p:sp>
        <p:nvSpPr>
          <p:cNvPr id="47106" name="Notes Placeholder 2">
            <a:extLst>
              <a:ext uri="{FF2B5EF4-FFF2-40B4-BE49-F238E27FC236}">
                <a16:creationId xmlns:a16="http://schemas.microsoft.com/office/drawing/2014/main" id="{FBA048A9-13DA-8A57-B4A4-8375E5F3666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4.9  Thermosensitive and mechanosensitive channels. </a:t>
            </a:r>
            <a:r>
              <a:rPr lang="en-US" altLang="en-US">
                <a:latin typeface="Arial" panose="020B0604020202020204" pitchFamily="34" charset="0"/>
                <a:ea typeface="ＭＳ Ｐゴシック" panose="020B0600070205080204" pitchFamily="34" charset="-128"/>
              </a:rPr>
              <a:t>(A) The TRPV1 channel responds to heat as well as to chemical signals such as capsaicin. This channel consists of four subunits, which form a central cation-selective pore. (B)Heat is thought to open the TRPV1 channel pore by displacing membrane lipids closely associated with the channel, leading to a structural rearrangement that opens channel gates (red). (C) Piezo, an example of a mechanosensitive channel, has a unique structure that includes three subunits and large blades on the extracellular side of the channel. (D) The Piezo channel pore is thought to open when mechanical force displaces the blades, leading to rearrangement of the structure of the rest of the channel. (A after Gao et al., 2016; B after Ge et al., 2015.)</a:t>
            </a:r>
          </a:p>
        </p:txBody>
      </p:sp>
      <p:sp>
        <p:nvSpPr>
          <p:cNvPr id="47107" name="Slide Number Placeholder 3">
            <a:extLst>
              <a:ext uri="{FF2B5EF4-FFF2-40B4-BE49-F238E27FC236}">
                <a16:creationId xmlns:a16="http://schemas.microsoft.com/office/drawing/2014/main" id="{A411D33C-9E6E-9259-6370-634FCB4447B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09CA5F1-8C21-CD4F-B8A0-D58AB2CC6A75}" type="slidenum">
              <a:rPr lang="en-US" altLang="en-US" sz="1300"/>
              <a:pPr/>
              <a:t>24</a:t>
            </a:fld>
            <a:endParaRPr lang="en-US" altLang="en-US" sz="130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a:extLst>
              <a:ext uri="{FF2B5EF4-FFF2-40B4-BE49-F238E27FC236}">
                <a16:creationId xmlns:a16="http://schemas.microsoft.com/office/drawing/2014/main" id="{C9D4C50B-01D4-756F-7786-79E51DF96DD0}"/>
              </a:ext>
            </a:extLst>
          </p:cNvPr>
          <p:cNvSpPr>
            <a:spLocks noGrp="1" noRot="1" noChangeAspect="1" noChangeArrowheads="1" noTextEdit="1"/>
          </p:cNvSpPr>
          <p:nvPr>
            <p:ph type="sldImg"/>
          </p:nvPr>
        </p:nvSpPr>
        <p:spPr>
          <a:ln/>
        </p:spPr>
      </p:sp>
      <p:sp>
        <p:nvSpPr>
          <p:cNvPr id="49154" name="Notes Placeholder 2">
            <a:extLst>
              <a:ext uri="{FF2B5EF4-FFF2-40B4-BE49-F238E27FC236}">
                <a16:creationId xmlns:a16="http://schemas.microsoft.com/office/drawing/2014/main" id="{0D1FA75D-1C0D-EAD9-81F3-A2CA9DC7726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4.10  Examples of ATPase pumps.</a:t>
            </a:r>
            <a:r>
              <a:rPr lang="en-US" altLang="en-US">
                <a:latin typeface="Arial" panose="020B0604020202020204" pitchFamily="34" charset="0"/>
                <a:ea typeface="ＭＳ Ｐゴシック" panose="020B0600070205080204" pitchFamily="34" charset="-128"/>
              </a:rPr>
              <a:t> (A) Structure of the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pump. Domains responsible for nucleotide binding (NB), phosphorylation (P), and an actuator domain (AD) are evident. In this conformation, ADP occupies the NB domain of the pump, and two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(inside square) can be observed in the transmembrane domain. Activity of the pump leads to transfer of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from inside to outside, and of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in the opposite direction. (B) Structure of the SERCA Ca</a:t>
            </a:r>
            <a:r>
              <a:rPr lang="en-US" altLang="en-US" baseline="30000">
                <a:latin typeface="Arial" panose="020B0604020202020204" pitchFamily="34" charset="0"/>
                <a:ea typeface="ＭＳ Ｐゴシック" panose="020B0600070205080204" pitchFamily="34" charset="-128"/>
              </a:rPr>
              <a:t>2+</a:t>
            </a:r>
            <a:r>
              <a:rPr lang="en-US" altLang="en-US">
                <a:latin typeface="Arial" panose="020B0604020202020204" pitchFamily="34" charset="0"/>
                <a:ea typeface="ＭＳ Ｐゴシック" panose="020B0600070205080204" pitchFamily="34" charset="-128"/>
              </a:rPr>
              <a:t> pump. Domains responsible for nucleotide binding (NB), phosphorylation (P), and ion translocation activity (TA) are indicated. Shown is the structure of the pump when bound to ADP; in this state, two Ca</a:t>
            </a:r>
            <a:r>
              <a:rPr lang="en-US" altLang="en-US" baseline="30000">
                <a:latin typeface="Arial" panose="020B0604020202020204" pitchFamily="34" charset="0"/>
                <a:ea typeface="ＭＳ Ｐゴシック" panose="020B0600070205080204" pitchFamily="34" charset="-128"/>
              </a:rPr>
              <a:t>2+</a:t>
            </a:r>
            <a:r>
              <a:rPr lang="en-US" altLang="en-US">
                <a:latin typeface="Arial" panose="020B0604020202020204" pitchFamily="34" charset="0"/>
                <a:ea typeface="ＭＳ Ｐゴシック" panose="020B0600070205080204" pitchFamily="34" charset="-128"/>
              </a:rPr>
              <a:t> (purple spheres within red circle) are sequestered within the membrane-spanning regions of the pump. Note the similarity between this structure and that of the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pump shown in (A). (A after Shinoda et al., 2009; B after Toyoshima et al., 2004.)</a:t>
            </a:r>
          </a:p>
        </p:txBody>
      </p:sp>
      <p:sp>
        <p:nvSpPr>
          <p:cNvPr id="49155" name="Slide Number Placeholder 3">
            <a:extLst>
              <a:ext uri="{FF2B5EF4-FFF2-40B4-BE49-F238E27FC236}">
                <a16:creationId xmlns:a16="http://schemas.microsoft.com/office/drawing/2014/main" id="{BBE6B699-D645-159B-2397-8FCA08A25E8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3F49DE6-E1C5-764B-B7E2-F796B2259BE3}" type="slidenum">
              <a:rPr lang="en-US" altLang="en-US" sz="1300"/>
              <a:pPr/>
              <a:t>25</a:t>
            </a:fld>
            <a:endParaRPr lang="en-US" altLang="en-US"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C6E58C36-8DB2-2CD5-7E1F-89F46E4AF642}"/>
              </a:ext>
            </a:extLst>
          </p:cNvPr>
          <p:cNvSpPr>
            <a:spLocks noGrp="1" noRot="1" noChangeAspect="1" noChangeArrowheads="1" noTextEdit="1"/>
          </p:cNvSpPr>
          <p:nvPr>
            <p:ph type="sldImg"/>
          </p:nvPr>
        </p:nvSpPr>
        <p:spPr>
          <a:ln/>
        </p:spPr>
      </p:sp>
      <p:sp>
        <p:nvSpPr>
          <p:cNvPr id="51202" name="Notes Placeholder 2">
            <a:extLst>
              <a:ext uri="{FF2B5EF4-FFF2-40B4-BE49-F238E27FC236}">
                <a16:creationId xmlns:a16="http://schemas.microsoft.com/office/drawing/2014/main" id="{1F406BF4-D638-87D6-CC19-36DF9260FD9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4.11  Ion movements due to the Na</a:t>
            </a:r>
            <a:r>
              <a:rPr lang="en-US" altLang="en-US" b="1" baseline="30000">
                <a:latin typeface="Arial" panose="020B0604020202020204" pitchFamily="34" charset="0"/>
                <a:ea typeface="ＭＳ Ｐゴシック" panose="020B0600070205080204" pitchFamily="34" charset="-128"/>
              </a:rPr>
              <a:t>+</a:t>
            </a:r>
            <a:r>
              <a:rPr lang="en-US" altLang="en-US" b="1">
                <a:latin typeface="Arial" panose="020B0604020202020204" pitchFamily="34" charset="0"/>
                <a:ea typeface="ＭＳ Ｐゴシック" panose="020B0600070205080204" pitchFamily="34" charset="-128"/>
              </a:rPr>
              <a:t> pump.</a:t>
            </a:r>
            <a:r>
              <a:rPr lang="en-US" altLang="en-US">
                <a:latin typeface="Arial" panose="020B0604020202020204" pitchFamily="34" charset="0"/>
                <a:ea typeface="ＭＳ Ｐゴシック" panose="020B0600070205080204" pitchFamily="34" charset="-128"/>
              </a:rPr>
              <a:t> Measurement of radioactive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efflux from a squid giant axon. This efflux depends on external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and intracellular ATP. (After Hodgkin and Keynes, 1955.)</a:t>
            </a:r>
          </a:p>
          <a:p>
            <a:endParaRPr lang="en-US" altLang="en-US">
              <a:latin typeface="Arial" panose="020B0604020202020204" pitchFamily="34" charset="0"/>
              <a:ea typeface="ＭＳ Ｐゴシック" panose="020B0600070205080204" pitchFamily="34" charset="-128"/>
            </a:endParaRPr>
          </a:p>
        </p:txBody>
      </p:sp>
      <p:sp>
        <p:nvSpPr>
          <p:cNvPr id="51203" name="Slide Number Placeholder 3">
            <a:extLst>
              <a:ext uri="{FF2B5EF4-FFF2-40B4-BE49-F238E27FC236}">
                <a16:creationId xmlns:a16="http://schemas.microsoft.com/office/drawing/2014/main" id="{98EC1616-A3C8-B032-127D-820DAC9C6E3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B353DA0-6FD7-F242-B56D-41C0DEE96AA7}" type="slidenum">
              <a:rPr lang="en-US" altLang="en-US" sz="1300"/>
              <a:pPr/>
              <a:t>26</a:t>
            </a:fld>
            <a:endParaRPr lang="en-US" altLang="en-US"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a:extLst>
              <a:ext uri="{FF2B5EF4-FFF2-40B4-BE49-F238E27FC236}">
                <a16:creationId xmlns:a16="http://schemas.microsoft.com/office/drawing/2014/main" id="{9F1224BC-02ED-0B39-4BED-A395CED5D68D}"/>
              </a:ext>
            </a:extLst>
          </p:cNvPr>
          <p:cNvSpPr>
            <a:spLocks noGrp="1" noRot="1" noChangeAspect="1" noChangeArrowheads="1" noTextEdit="1"/>
          </p:cNvSpPr>
          <p:nvPr>
            <p:ph type="sldImg"/>
          </p:nvPr>
        </p:nvSpPr>
        <p:spPr>
          <a:ln/>
        </p:spPr>
      </p:sp>
      <p:sp>
        <p:nvSpPr>
          <p:cNvPr id="53250" name="Notes Placeholder 2">
            <a:extLst>
              <a:ext uri="{FF2B5EF4-FFF2-40B4-BE49-F238E27FC236}">
                <a16:creationId xmlns:a16="http://schemas.microsoft.com/office/drawing/2014/main" id="{E66C884E-8305-7F81-D3E5-39B16FFF395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4.12  Translocation of Na</a:t>
            </a:r>
            <a:r>
              <a:rPr lang="en-US" altLang="en-US" b="1" baseline="30000">
                <a:latin typeface="Arial" panose="020B0604020202020204" pitchFamily="34" charset="0"/>
                <a:ea typeface="ＭＳ Ｐゴシック" panose="020B0600070205080204" pitchFamily="34" charset="-128"/>
              </a:rPr>
              <a:t>+</a:t>
            </a:r>
            <a:r>
              <a:rPr lang="en-US" altLang="en-US" b="1">
                <a:latin typeface="Arial" panose="020B0604020202020204" pitchFamily="34" charset="0"/>
                <a:ea typeface="ＭＳ Ｐゴシック" panose="020B0600070205080204" pitchFamily="34" charset="-128"/>
              </a:rPr>
              <a:t> and K</a:t>
            </a:r>
            <a:r>
              <a:rPr lang="en-US" altLang="en-US" b="1" baseline="30000">
                <a:latin typeface="Arial" panose="020B0604020202020204" pitchFamily="34" charset="0"/>
                <a:ea typeface="ＭＳ Ｐゴシック" panose="020B0600070205080204" pitchFamily="34" charset="-128"/>
              </a:rPr>
              <a:t>+</a:t>
            </a:r>
            <a:r>
              <a:rPr lang="en-US" altLang="en-US" b="1">
                <a:latin typeface="Arial" panose="020B0604020202020204" pitchFamily="34" charset="0"/>
                <a:ea typeface="ＭＳ Ｐゴシック" panose="020B0600070205080204" pitchFamily="34" charset="-128"/>
              </a:rPr>
              <a:t> by the Na</a:t>
            </a:r>
            <a:r>
              <a:rPr lang="en-US" altLang="en-US" b="1" baseline="30000">
                <a:latin typeface="Arial" panose="020B0604020202020204" pitchFamily="34" charset="0"/>
                <a:ea typeface="ＭＳ Ｐゴシック" panose="020B0600070205080204" pitchFamily="34" charset="-128"/>
              </a:rPr>
              <a:t>+</a:t>
            </a:r>
            <a:r>
              <a:rPr lang="en-US" altLang="en-US" b="1">
                <a:latin typeface="Arial" panose="020B0604020202020204" pitchFamily="34" charset="0"/>
                <a:ea typeface="ＭＳ Ｐゴシック" panose="020B0600070205080204" pitchFamily="34" charset="-128"/>
              </a:rPr>
              <a:t> pump. </a:t>
            </a:r>
            <a:r>
              <a:rPr lang="en-US" altLang="en-US">
                <a:latin typeface="Arial" panose="020B0604020202020204" pitchFamily="34" charset="0"/>
                <a:ea typeface="ＭＳ Ｐゴシック" panose="020B0600070205080204" pitchFamily="34" charset="-128"/>
              </a:rPr>
              <a:t>(A) A model for the movement of ions by the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pump. Uphill movements of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and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are driven by binding and hydrolysis of ATP, which phosphorylates the pump (indicated by P). These ion fluxes are asymmetrical, with 3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carried out for every 2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brought in. (B) Comparison of structure of the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pump in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-bound state (left), corresponding to step 2 in (A), and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-bound (right) state, corresponding to step 4. Changes in location of phosphorylation (P), nucleotide binding (NB), and activator (AD) domains (arrows) are associated with switch between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-bound and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-bound conformations. (A after Lingrel et al., 1994; B after Nyblom et al., 2013.)</a:t>
            </a:r>
          </a:p>
          <a:p>
            <a:endParaRPr lang="en-US" altLang="en-US">
              <a:latin typeface="Arial" panose="020B0604020202020204" pitchFamily="34" charset="0"/>
              <a:ea typeface="ＭＳ Ｐゴシック" panose="020B0600070205080204" pitchFamily="34" charset="-128"/>
            </a:endParaRPr>
          </a:p>
        </p:txBody>
      </p:sp>
      <p:sp>
        <p:nvSpPr>
          <p:cNvPr id="53251" name="Slide Number Placeholder 3">
            <a:extLst>
              <a:ext uri="{FF2B5EF4-FFF2-40B4-BE49-F238E27FC236}">
                <a16:creationId xmlns:a16="http://schemas.microsoft.com/office/drawing/2014/main" id="{F6198282-C160-8F18-0C37-7847A43A8E9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A9503F1-EF2E-0844-BC8E-62D3EC996517}" type="slidenum">
              <a:rPr lang="en-US" altLang="en-US" sz="1300"/>
              <a:pPr/>
              <a:t>27</a:t>
            </a:fld>
            <a:endParaRPr lang="en-US" altLang="en-US"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a:extLst>
              <a:ext uri="{FF2B5EF4-FFF2-40B4-BE49-F238E27FC236}">
                <a16:creationId xmlns:a16="http://schemas.microsoft.com/office/drawing/2014/main" id="{F27D3BE7-8BAE-C58B-8C63-2FA7CD0696B0}"/>
              </a:ext>
            </a:extLst>
          </p:cNvPr>
          <p:cNvSpPr>
            <a:spLocks noGrp="1" noRot="1" noChangeAspect="1" noChangeArrowheads="1" noTextEdit="1"/>
          </p:cNvSpPr>
          <p:nvPr>
            <p:ph type="sldImg"/>
          </p:nvPr>
        </p:nvSpPr>
        <p:spPr>
          <a:ln/>
        </p:spPr>
      </p:sp>
      <p:sp>
        <p:nvSpPr>
          <p:cNvPr id="55298" name="Notes Placeholder 2">
            <a:extLst>
              <a:ext uri="{FF2B5EF4-FFF2-40B4-BE49-F238E27FC236}">
                <a16:creationId xmlns:a16="http://schemas.microsoft.com/office/drawing/2014/main" id="{9DCB2F9D-646F-8AFA-2C1A-F1116A5A06A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4.13  Examples of ion exchangers.</a:t>
            </a:r>
            <a:r>
              <a:rPr lang="en-US" altLang="en-US">
                <a:latin typeface="Arial" panose="020B0604020202020204" pitchFamily="34" charset="0"/>
                <a:ea typeface="ＭＳ Ｐゴシック" panose="020B0600070205080204" pitchFamily="34" charset="-128"/>
              </a:rPr>
              <a:t> Ion exchangers use the electrochemical gradients of co-transported ions as a source of energy. These exchangers can be further subdivided into antiporters that swap ions on the two sides of the membrane (A,B) and co-transporters that carry multiple ions in the same direction (C–E).</a:t>
            </a:r>
          </a:p>
        </p:txBody>
      </p:sp>
      <p:sp>
        <p:nvSpPr>
          <p:cNvPr id="55299" name="Slide Number Placeholder 3">
            <a:extLst>
              <a:ext uri="{FF2B5EF4-FFF2-40B4-BE49-F238E27FC236}">
                <a16:creationId xmlns:a16="http://schemas.microsoft.com/office/drawing/2014/main" id="{B65EE3FE-A538-B4BC-63AF-0DE8AADFD3F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ECB908D-1C1F-594E-A3AA-49614FAA36E6}" type="slidenum">
              <a:rPr lang="en-US" altLang="en-US" sz="1300"/>
              <a:pPr/>
              <a:t>28</a:t>
            </a:fld>
            <a:endParaRPr lang="en-US" altLang="en-US"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Slide Image Placeholder 1">
            <a:extLst>
              <a:ext uri="{FF2B5EF4-FFF2-40B4-BE49-F238E27FC236}">
                <a16:creationId xmlns:a16="http://schemas.microsoft.com/office/drawing/2014/main" id="{23F4C7D1-C00D-6BFB-286D-3018485568E1}"/>
              </a:ext>
            </a:extLst>
          </p:cNvPr>
          <p:cNvSpPr>
            <a:spLocks noGrp="1" noRot="1" noChangeAspect="1" noChangeArrowheads="1" noTextEdit="1"/>
          </p:cNvSpPr>
          <p:nvPr>
            <p:ph type="sldImg"/>
          </p:nvPr>
        </p:nvSpPr>
        <p:spPr>
          <a:ln/>
        </p:spPr>
      </p:sp>
      <p:sp>
        <p:nvSpPr>
          <p:cNvPr id="61442" name="Notes Placeholder 2">
            <a:extLst>
              <a:ext uri="{FF2B5EF4-FFF2-40B4-BE49-F238E27FC236}">
                <a16:creationId xmlns:a16="http://schemas.microsoft.com/office/drawing/2014/main" id="{F34027D1-5CD4-CA50-CB5C-708D29BA0F9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3.11  Saltatory action potential conduction along a myelinated axon.</a:t>
            </a:r>
            <a:r>
              <a:rPr lang="en-US" altLang="en-US">
                <a:latin typeface="Arial" panose="020B0604020202020204" pitchFamily="34" charset="0"/>
                <a:ea typeface="ＭＳ Ｐゴシック" panose="020B0600070205080204" pitchFamily="34" charset="-128"/>
              </a:rPr>
              <a:t> (A) Diagram of a myelinated axon. (B) Localization of voltage-gated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(red) at a node of Ranvier in a myelinated axon of the optic nerve. Green indicates the protein Caspr, which is located adjacent to the node of Ranvier. (C) Local current in response to action potential initiation at a particular site flows locally, as described in Figure 3.10. However, the presence of myelin prevents the local current from leaking across the internodal membrane; it therefore flows farther along the axon than it would in the absence of myelin, reaching several adjacent nodes (for clarity, only one node is shown). Moreover, voltage-gated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are present only at the nodes of Ranvier (voltage-gated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are present at the nodes of some axons, but not others). This arrangement means that the generation of active, voltage-gated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currents need occur only at these unmyelinated regions. Bottom panel: The more rapid conduction of action potentials is illustrated by the more rapid timing of action potentials at the points indicated. </a:t>
            </a:r>
          </a:p>
        </p:txBody>
      </p:sp>
      <p:sp>
        <p:nvSpPr>
          <p:cNvPr id="61443" name="Slide Number Placeholder 3">
            <a:extLst>
              <a:ext uri="{FF2B5EF4-FFF2-40B4-BE49-F238E27FC236}">
                <a16:creationId xmlns:a16="http://schemas.microsoft.com/office/drawing/2014/main" id="{7C6434D0-0DE2-D10B-B732-3799FFA2624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184AB8F-71A5-8B48-B980-BACA6062FF89}" type="slidenum">
              <a:rPr lang="en-US" altLang="en-US" sz="1300"/>
              <a:pPr/>
              <a:t>4</a:t>
            </a:fld>
            <a:endParaRPr lang="en-US" altLang="en-US"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Slide Image Placeholder 1">
            <a:extLst>
              <a:ext uri="{FF2B5EF4-FFF2-40B4-BE49-F238E27FC236}">
                <a16:creationId xmlns:a16="http://schemas.microsoft.com/office/drawing/2014/main" id="{DC05012C-C5D5-8247-F68E-97891FCE5293}"/>
              </a:ext>
            </a:extLst>
          </p:cNvPr>
          <p:cNvSpPr>
            <a:spLocks noGrp="1" noRot="1" noChangeAspect="1" noChangeArrowheads="1" noTextEdit="1"/>
          </p:cNvSpPr>
          <p:nvPr>
            <p:ph type="sldImg"/>
          </p:nvPr>
        </p:nvSpPr>
        <p:spPr>
          <a:ln/>
        </p:spPr>
      </p:sp>
      <p:sp>
        <p:nvSpPr>
          <p:cNvPr id="63490" name="Notes Placeholder 2">
            <a:extLst>
              <a:ext uri="{FF2B5EF4-FFF2-40B4-BE49-F238E27FC236}">
                <a16:creationId xmlns:a16="http://schemas.microsoft.com/office/drawing/2014/main" id="{AD7011BE-0858-BA20-908A-D0CE9007BDA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3.11  Saltatory action potential conduction along a myelinated axon.</a:t>
            </a:r>
            <a:r>
              <a:rPr lang="en-US" altLang="en-US">
                <a:latin typeface="Arial" panose="020B0604020202020204" pitchFamily="34" charset="0"/>
                <a:ea typeface="ＭＳ Ｐゴシック" panose="020B0600070205080204" pitchFamily="34" charset="-128"/>
              </a:rPr>
              <a:t> (A) Diagram of a myelinated axon. (B) Localization of voltage-gated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(red) at a node of Ranvier in a myelinated axon of the optic nerve. Green indicates the protein Caspr, which is located adjacent to the node of Ranvier. (C) Local current in response to action potential initiation at a particular site flows locally, as described in Figure 3.10. However, the presence of myelin prevents the local current from leaking across the internodal membrane; it therefore flows farther along the axon than it would in the absence of myelin, reaching several adjacent nodes (for clarity, only one node is shown). Moreover, voltage-gated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are present only at the nodes of Ranvier (voltage-gated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are present at the nodes of some axons, but not others). This arrangement means that the generation of active, voltage-gated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currents need occur only at these unmyelinated regions. Bottom panel: The more rapid conduction of action potentials is illustrated by the more rapid timing of action potentials at the points indicated. </a:t>
            </a:r>
          </a:p>
        </p:txBody>
      </p:sp>
      <p:sp>
        <p:nvSpPr>
          <p:cNvPr id="63491" name="Slide Number Placeholder 3">
            <a:extLst>
              <a:ext uri="{FF2B5EF4-FFF2-40B4-BE49-F238E27FC236}">
                <a16:creationId xmlns:a16="http://schemas.microsoft.com/office/drawing/2014/main" id="{A15D3170-361E-765A-A04F-A4DE61787EA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C062B5E-31A8-DF47-A59B-1009E4BAD5EC}" type="slidenum">
              <a:rPr lang="en-US" altLang="en-US" sz="1300"/>
              <a:pPr/>
              <a:t>5</a:t>
            </a:fld>
            <a:endParaRPr lang="en-US" altLang="en-US"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Slide Image Placeholder 1">
            <a:extLst>
              <a:ext uri="{FF2B5EF4-FFF2-40B4-BE49-F238E27FC236}">
                <a16:creationId xmlns:a16="http://schemas.microsoft.com/office/drawing/2014/main" id="{82A8C300-2EFF-1581-58DD-5E6D1729D530}"/>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11955BA4-A17F-1CAE-3E1E-5C992A9625AE}"/>
              </a:ext>
            </a:extLst>
          </p:cNvPr>
          <p:cNvSpPr>
            <a:spLocks noGrp="1"/>
          </p:cNvSpPr>
          <p:nvPr>
            <p:ph type="body" idx="1"/>
          </p:nvPr>
        </p:nvSpPr>
        <p:spPr/>
        <p:txBody>
          <a:bodyPr/>
          <a:lstStyle/>
          <a:p>
            <a:pPr>
              <a:defRPr/>
            </a:pPr>
            <a:r>
              <a:rPr lang="en-US" b="1" dirty="0"/>
              <a:t>FIGURE 3.11  Saltatory action potential conduction along a myelinated axon.</a:t>
            </a:r>
            <a:r>
              <a:rPr lang="en-US" dirty="0"/>
              <a:t> (A) Diagram of a myelinated axon. (B) Localization of voltage-gated Na</a:t>
            </a:r>
            <a:r>
              <a:rPr lang="en-US" baseline="30000" dirty="0"/>
              <a:t>+</a:t>
            </a:r>
            <a:r>
              <a:rPr lang="en-US" dirty="0"/>
              <a:t> channels (red) at a node of Ranvier in a myelinated axon of the optic nerve. Green indicates the protein Caspr, which is located adjacent to the node of Ranvier. (C) Local current in response to action potential initiation at a particular site flows locally, as described in Figure 3.10. However, the presence of myelin prevents the local current from leaking across the internodal membrane; it therefore flows farther along the axon than it would in the absence of myelin, reaching several adjacent nodes (for clarity, only one node is shown). Moreover, voltage-gated Na</a:t>
            </a:r>
            <a:r>
              <a:rPr lang="en-US" baseline="30000" dirty="0"/>
              <a:t>+</a:t>
            </a:r>
            <a:r>
              <a:rPr lang="en-US" dirty="0"/>
              <a:t> channels are present only at the nodes of Ranvier (voltage-gated K</a:t>
            </a:r>
            <a:r>
              <a:rPr lang="en-US" baseline="30000" dirty="0"/>
              <a:t>+</a:t>
            </a:r>
            <a:r>
              <a:rPr lang="en-US" dirty="0"/>
              <a:t> channels are present at the nodes of some axons, but not others). This arrangement means that the generation of active, voltage-gated Na</a:t>
            </a:r>
            <a:r>
              <a:rPr lang="en-US" baseline="30000" dirty="0"/>
              <a:t>+</a:t>
            </a:r>
            <a:r>
              <a:rPr lang="en-US" dirty="0"/>
              <a:t> currents need occur only at these unmyelinated regions. Bottom panel: The more rapid conduction of action potentials is illustrated by the more rapid timing of action potentials at the points indicated. (B from Chen et al., 2004, </a:t>
            </a:r>
            <a:r>
              <a:rPr lang="en-US" i="1" dirty="0">
                <a:latin typeface="Times" charset="0"/>
                <a:ea typeface="+mn-ea"/>
              </a:rPr>
              <a:t>J. Neurosci. </a:t>
            </a:r>
            <a:r>
              <a:rPr lang="en-US" dirty="0">
                <a:latin typeface="Times" charset="0"/>
                <a:ea typeface="+mn-ea"/>
              </a:rPr>
              <a:t>24: 4030–4042.</a:t>
            </a:r>
            <a:r>
              <a:rPr lang="en-US" dirty="0"/>
              <a:t>)</a:t>
            </a:r>
          </a:p>
        </p:txBody>
      </p:sp>
      <p:sp>
        <p:nvSpPr>
          <p:cNvPr id="65539" name="Slide Number Placeholder 3">
            <a:extLst>
              <a:ext uri="{FF2B5EF4-FFF2-40B4-BE49-F238E27FC236}">
                <a16:creationId xmlns:a16="http://schemas.microsoft.com/office/drawing/2014/main" id="{ADF514E0-0C76-205F-295E-86B74D39349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A99E0AC-2073-5447-BEBC-3806D81BAC32}" type="slidenum">
              <a:rPr lang="en-US" altLang="en-US" sz="1300"/>
              <a:pPr/>
              <a:t>6</a:t>
            </a:fld>
            <a:endParaRPr lang="en-US" altLang="en-US"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Slide Image Placeholder 1">
            <a:extLst>
              <a:ext uri="{FF2B5EF4-FFF2-40B4-BE49-F238E27FC236}">
                <a16:creationId xmlns:a16="http://schemas.microsoft.com/office/drawing/2014/main" id="{F8BF412F-71A7-6928-F0D5-461D255D9E60}"/>
              </a:ext>
            </a:extLst>
          </p:cNvPr>
          <p:cNvSpPr>
            <a:spLocks noGrp="1" noRot="1" noChangeAspect="1" noChangeArrowheads="1" noTextEdit="1"/>
          </p:cNvSpPr>
          <p:nvPr>
            <p:ph type="sldImg"/>
          </p:nvPr>
        </p:nvSpPr>
        <p:spPr>
          <a:ln/>
        </p:spPr>
      </p:sp>
      <p:sp>
        <p:nvSpPr>
          <p:cNvPr id="67586" name="Notes Placeholder 2">
            <a:extLst>
              <a:ext uri="{FF2B5EF4-FFF2-40B4-BE49-F238E27FC236}">
                <a16:creationId xmlns:a16="http://schemas.microsoft.com/office/drawing/2014/main" id="{70CC2E8A-573A-F0D2-9438-9313F5970DF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3.12  Myelin increases action potential conduction speed.</a:t>
            </a:r>
            <a:r>
              <a:rPr lang="en-US" altLang="en-US">
                <a:latin typeface="Arial" panose="020B0604020202020204" pitchFamily="34" charset="0"/>
                <a:ea typeface="ＭＳ Ｐゴシック" panose="020B0600070205080204" pitchFamily="34" charset="-128"/>
              </a:rPr>
              <a:t> The diagram compares the speed of action potential conduction in unmyelinated (upper panel in each pair) and myelinated (lower panels) axons. Passive conduction of current is shown by arrows.</a:t>
            </a:r>
          </a:p>
        </p:txBody>
      </p:sp>
      <p:sp>
        <p:nvSpPr>
          <p:cNvPr id="67587" name="Slide Number Placeholder 3">
            <a:extLst>
              <a:ext uri="{FF2B5EF4-FFF2-40B4-BE49-F238E27FC236}">
                <a16:creationId xmlns:a16="http://schemas.microsoft.com/office/drawing/2014/main" id="{D8555E40-E038-A3A7-D705-EA7BCE93F32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A6426BA-AC61-E945-977A-FC8E9CE596DB}" type="slidenum">
              <a:rPr lang="en-US" altLang="en-US" sz="1300"/>
              <a:pPr/>
              <a:t>7</a:t>
            </a:fld>
            <a:endParaRPr lang="en-US" altLang="en-US"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3" name="Slide Image Placeholder 1">
            <a:extLst>
              <a:ext uri="{FF2B5EF4-FFF2-40B4-BE49-F238E27FC236}">
                <a16:creationId xmlns:a16="http://schemas.microsoft.com/office/drawing/2014/main" id="{315134FE-C8FE-A946-592C-DFE65B632FE2}"/>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51CC93EF-0A39-11CA-8530-8B12AF810A03}"/>
              </a:ext>
            </a:extLst>
          </p:cNvPr>
          <p:cNvSpPr>
            <a:spLocks noGrp="1"/>
          </p:cNvSpPr>
          <p:nvPr>
            <p:ph type="body" idx="1"/>
          </p:nvPr>
        </p:nvSpPr>
        <p:spPr/>
        <p:txBody>
          <a:bodyPr/>
          <a:lstStyle/>
          <a:p>
            <a:pPr eaLnBrk="1" hangingPunct="1">
              <a:defRPr/>
            </a:pPr>
            <a:r>
              <a:rPr lang="en-US" b="1" dirty="0">
                <a:latin typeface="Times" charset="0"/>
                <a:ea typeface="+mn-ea"/>
              </a:rPr>
              <a:t>CLINICAL APPLICATIONS  Multiple Sclerosis</a:t>
            </a:r>
            <a:endParaRPr lang="en-US" dirty="0">
              <a:latin typeface="Times" charset="0"/>
              <a:ea typeface="+mn-ea"/>
            </a:endParaRPr>
          </a:p>
          <a:p>
            <a:pPr>
              <a:defRPr/>
            </a:pPr>
            <a:r>
              <a:rPr lang="en-US" dirty="0"/>
              <a:t>Demyelination of axons in multiple sclerosis. Myelin (red) ordinarily surrounds axons (green). In MS, axons lose myelin (horizontal arrows) and can break as a result (vertical arrows). (</a:t>
            </a:r>
            <a:r>
              <a:rPr lang="en-US" dirty="0">
                <a:latin typeface="Times" charset="0"/>
                <a:ea typeface="+mn-ea"/>
              </a:rPr>
              <a:t>From Trapp and Stys (2009) </a:t>
            </a:r>
            <a:r>
              <a:rPr lang="en-US" i="1" dirty="0">
                <a:latin typeface="Times" charset="0"/>
                <a:ea typeface="+mn-ea"/>
              </a:rPr>
              <a:t>Lancet Neurol. </a:t>
            </a:r>
            <a:r>
              <a:rPr lang="en-US" dirty="0">
                <a:latin typeface="Times" charset="0"/>
                <a:ea typeface="+mn-ea"/>
              </a:rPr>
              <a:t>8: 280</a:t>
            </a:r>
            <a:r>
              <a:rPr lang="en-US" dirty="0">
                <a:latin typeface="Times" charset="0"/>
                <a:ea typeface="+mn-ea"/>
                <a:sym typeface="Symbol"/>
              </a:rPr>
              <a:t></a:t>
            </a:r>
            <a:r>
              <a:rPr lang="en-US" dirty="0">
                <a:latin typeface="Times" charset="0"/>
                <a:ea typeface="+mn-ea"/>
              </a:rPr>
              <a:t>291.</a:t>
            </a:r>
            <a:r>
              <a:rPr lang="en-US" dirty="0"/>
              <a:t>)</a:t>
            </a:r>
          </a:p>
        </p:txBody>
      </p:sp>
      <p:sp>
        <p:nvSpPr>
          <p:cNvPr id="69635" name="Slide Number Placeholder 3">
            <a:extLst>
              <a:ext uri="{FF2B5EF4-FFF2-40B4-BE49-F238E27FC236}">
                <a16:creationId xmlns:a16="http://schemas.microsoft.com/office/drawing/2014/main" id="{153022AD-2BB8-3DB1-76DF-5FDC4A76F37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C64A622-B710-3941-B262-28F14CD7F974}" type="slidenum">
              <a:rPr lang="en-US" altLang="en-US" sz="1300"/>
              <a:pPr/>
              <a:t>8</a:t>
            </a:fld>
            <a:endParaRPr lang="en-US" altLang="en-US"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7FFC44EF-1B1E-F41C-8A3A-E77DC7782396}"/>
              </a:ext>
            </a:extLst>
          </p:cNvPr>
          <p:cNvSpPr>
            <a:spLocks noGrp="1" noRot="1" noChangeAspect="1" noChangeArrowheads="1" noTextEdit="1"/>
          </p:cNvSpPr>
          <p:nvPr>
            <p:ph type="sldImg"/>
          </p:nvPr>
        </p:nvSpPr>
        <p:spPr>
          <a:ln/>
        </p:spPr>
      </p:sp>
      <p:sp>
        <p:nvSpPr>
          <p:cNvPr id="17410" name="Notes Placeholder 2">
            <a:extLst>
              <a:ext uri="{FF2B5EF4-FFF2-40B4-BE49-F238E27FC236}">
                <a16:creationId xmlns:a16="http://schemas.microsoft.com/office/drawing/2014/main" id="{E14EC257-B45D-39C5-48B7-24181C22AEE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BOX 4A  The Patch Clamp Method</a:t>
            </a:r>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Four configurations in patch clamp measurements of ion currents.</a:t>
            </a:r>
          </a:p>
        </p:txBody>
      </p:sp>
      <p:sp>
        <p:nvSpPr>
          <p:cNvPr id="17411" name="Slide Number Placeholder 3">
            <a:extLst>
              <a:ext uri="{FF2B5EF4-FFF2-40B4-BE49-F238E27FC236}">
                <a16:creationId xmlns:a16="http://schemas.microsoft.com/office/drawing/2014/main" id="{AE738346-A62C-DE73-7730-8EB62BA8ACC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234C71A-58F0-3C40-B108-B366328E3F16}" type="slidenum">
              <a:rPr lang="en-US" altLang="en-US" sz="1300"/>
              <a:pPr/>
              <a:t>9</a:t>
            </a:fld>
            <a:endParaRPr lang="en-US" altLang="en-US"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481C24A1-FC04-FC7C-630A-30F8C9F379B0}"/>
              </a:ext>
            </a:extLst>
          </p:cNvPr>
          <p:cNvSpPr>
            <a:spLocks noGrp="1" noRot="1" noChangeAspect="1" noChangeArrowheads="1" noTextEdit="1"/>
          </p:cNvSpPr>
          <p:nvPr>
            <p:ph type="sldImg"/>
          </p:nvPr>
        </p:nvSpPr>
        <p:spPr>
          <a:ln/>
        </p:spPr>
      </p:sp>
      <p:sp>
        <p:nvSpPr>
          <p:cNvPr id="19458" name="Notes Placeholder 2">
            <a:extLst>
              <a:ext uri="{FF2B5EF4-FFF2-40B4-BE49-F238E27FC236}">
                <a16:creationId xmlns:a16="http://schemas.microsoft.com/office/drawing/2014/main" id="{E344D3FE-E75E-86A4-5CEE-48F4253462C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BOX 4A  The Patch Clamp Method</a:t>
            </a:r>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Four configurations in patch clamp measurements of ion currents.</a:t>
            </a:r>
          </a:p>
        </p:txBody>
      </p:sp>
      <p:sp>
        <p:nvSpPr>
          <p:cNvPr id="19459" name="Slide Number Placeholder 3">
            <a:extLst>
              <a:ext uri="{FF2B5EF4-FFF2-40B4-BE49-F238E27FC236}">
                <a16:creationId xmlns:a16="http://schemas.microsoft.com/office/drawing/2014/main" id="{DD9E0AA5-8277-A588-3A63-9167E376F1A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59F1F6-DD4F-E544-9D52-19CA597E3BE5}" type="slidenum">
              <a:rPr lang="en-US" altLang="en-US" sz="1300"/>
              <a:pPr/>
              <a:t>10</a:t>
            </a:fld>
            <a:endParaRPr lang="en-US" altLang="en-US"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99CC6C51-5882-6ED3-E3E7-810654F01ED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03D9C29-B0B1-2CD2-985D-5A884134D4B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F90705C-8935-1063-B4E1-879BB70DF885}"/>
              </a:ext>
            </a:extLst>
          </p:cNvPr>
          <p:cNvSpPr>
            <a:spLocks noGrp="1" noChangeArrowheads="1"/>
          </p:cNvSpPr>
          <p:nvPr>
            <p:ph type="sldNum" sz="quarter" idx="12"/>
          </p:nvPr>
        </p:nvSpPr>
        <p:spPr>
          <a:ln/>
        </p:spPr>
        <p:txBody>
          <a:bodyPr/>
          <a:lstStyle>
            <a:lvl1pPr>
              <a:defRPr/>
            </a:lvl1pPr>
          </a:lstStyle>
          <a:p>
            <a:pPr>
              <a:defRPr/>
            </a:pPr>
            <a:fld id="{9B193721-919E-8E49-9B52-DF72CFD38C8D}" type="slidenum">
              <a:rPr lang="en-US" altLang="en-US"/>
              <a:pPr>
                <a:defRPr/>
              </a:pPr>
              <a:t>‹#›</a:t>
            </a:fld>
            <a:endParaRPr lang="en-US" altLang="en-US"/>
          </a:p>
        </p:txBody>
      </p:sp>
    </p:spTree>
    <p:extLst>
      <p:ext uri="{BB962C8B-B14F-4D97-AF65-F5344CB8AC3E}">
        <p14:creationId xmlns:p14="http://schemas.microsoft.com/office/powerpoint/2010/main" val="1326189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9A00AB-E6A3-432F-BE56-027E7BEFF65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24715A6-8FF2-02A6-EDE5-6C3DE69BC90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01F3C8-FCFF-B877-01EB-B3FBF40C491B}"/>
              </a:ext>
            </a:extLst>
          </p:cNvPr>
          <p:cNvSpPr>
            <a:spLocks noGrp="1" noChangeArrowheads="1"/>
          </p:cNvSpPr>
          <p:nvPr>
            <p:ph type="sldNum" sz="quarter" idx="12"/>
          </p:nvPr>
        </p:nvSpPr>
        <p:spPr>
          <a:ln/>
        </p:spPr>
        <p:txBody>
          <a:bodyPr/>
          <a:lstStyle>
            <a:lvl1pPr>
              <a:defRPr/>
            </a:lvl1pPr>
          </a:lstStyle>
          <a:p>
            <a:pPr>
              <a:defRPr/>
            </a:pPr>
            <a:fld id="{B80542EA-3D94-1648-A1FD-ED20480F0528}" type="slidenum">
              <a:rPr lang="en-US" altLang="en-US"/>
              <a:pPr>
                <a:defRPr/>
              </a:pPr>
              <a:t>‹#›</a:t>
            </a:fld>
            <a:endParaRPr lang="en-US" altLang="en-US"/>
          </a:p>
        </p:txBody>
      </p:sp>
    </p:spTree>
    <p:extLst>
      <p:ext uri="{BB962C8B-B14F-4D97-AF65-F5344CB8AC3E}">
        <p14:creationId xmlns:p14="http://schemas.microsoft.com/office/powerpoint/2010/main" val="428408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6888" y="-30163"/>
            <a:ext cx="2286000" cy="61563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13" y="-30163"/>
            <a:ext cx="6705601" cy="61563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DED10DB-E893-4279-DA82-0A67FEB0083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998700F-7B1A-2225-CB79-ADE5995CCBA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84E0A1-8EFD-ABAC-844E-72B575707935}"/>
              </a:ext>
            </a:extLst>
          </p:cNvPr>
          <p:cNvSpPr>
            <a:spLocks noGrp="1" noChangeArrowheads="1"/>
          </p:cNvSpPr>
          <p:nvPr>
            <p:ph type="sldNum" sz="quarter" idx="12"/>
          </p:nvPr>
        </p:nvSpPr>
        <p:spPr>
          <a:ln/>
        </p:spPr>
        <p:txBody>
          <a:bodyPr/>
          <a:lstStyle>
            <a:lvl1pPr>
              <a:defRPr/>
            </a:lvl1pPr>
          </a:lstStyle>
          <a:p>
            <a:pPr>
              <a:defRPr/>
            </a:pPr>
            <a:fld id="{E852E0D5-8F9B-8045-8E4A-9083CD42B98C}" type="slidenum">
              <a:rPr lang="en-US" altLang="en-US"/>
              <a:pPr>
                <a:defRPr/>
              </a:pPr>
              <a:t>‹#›</a:t>
            </a:fld>
            <a:endParaRPr lang="en-US" altLang="en-US"/>
          </a:p>
        </p:txBody>
      </p:sp>
    </p:spTree>
    <p:extLst>
      <p:ext uri="{BB962C8B-B14F-4D97-AF65-F5344CB8AC3E}">
        <p14:creationId xmlns:p14="http://schemas.microsoft.com/office/powerpoint/2010/main" val="985999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CFA37FD-DFAE-9662-5452-A6AA02FA79D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17A7038-125A-D1EF-49AC-63E20DA7FC4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D4ACB89-A437-9CD6-DA7B-50BB57972BA5}"/>
              </a:ext>
            </a:extLst>
          </p:cNvPr>
          <p:cNvSpPr>
            <a:spLocks noGrp="1" noChangeArrowheads="1"/>
          </p:cNvSpPr>
          <p:nvPr>
            <p:ph type="sldNum" sz="quarter" idx="12"/>
          </p:nvPr>
        </p:nvSpPr>
        <p:spPr>
          <a:ln/>
        </p:spPr>
        <p:txBody>
          <a:bodyPr/>
          <a:lstStyle>
            <a:lvl1pPr>
              <a:defRPr/>
            </a:lvl1pPr>
          </a:lstStyle>
          <a:p>
            <a:pPr>
              <a:defRPr/>
            </a:pPr>
            <a:fld id="{8E70EFB7-7A9D-2E49-9EC5-A34CCE140F4E}" type="slidenum">
              <a:rPr lang="en-US" altLang="en-US"/>
              <a:pPr>
                <a:defRPr/>
              </a:pPr>
              <a:t>‹#›</a:t>
            </a:fld>
            <a:endParaRPr lang="en-US" altLang="en-US"/>
          </a:p>
        </p:txBody>
      </p:sp>
    </p:spTree>
    <p:extLst>
      <p:ext uri="{BB962C8B-B14F-4D97-AF65-F5344CB8AC3E}">
        <p14:creationId xmlns:p14="http://schemas.microsoft.com/office/powerpoint/2010/main" val="3574212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B532444-670F-230B-650F-3ADE6110E8A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1DD4287-8537-CCFB-8602-0825E041CC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246E10B-7E6C-AB88-0419-83565C770568}"/>
              </a:ext>
            </a:extLst>
          </p:cNvPr>
          <p:cNvSpPr>
            <a:spLocks noGrp="1" noChangeArrowheads="1"/>
          </p:cNvSpPr>
          <p:nvPr>
            <p:ph type="sldNum" sz="quarter" idx="12"/>
          </p:nvPr>
        </p:nvSpPr>
        <p:spPr>
          <a:ln/>
        </p:spPr>
        <p:txBody>
          <a:bodyPr/>
          <a:lstStyle>
            <a:lvl1pPr>
              <a:defRPr/>
            </a:lvl1pPr>
          </a:lstStyle>
          <a:p>
            <a:pPr>
              <a:defRPr/>
            </a:pPr>
            <a:fld id="{9989E63C-0CFB-DE40-B1A6-86787E394F6D}" type="slidenum">
              <a:rPr lang="en-US" altLang="en-US"/>
              <a:pPr>
                <a:defRPr/>
              </a:pPr>
              <a:t>‹#›</a:t>
            </a:fld>
            <a:endParaRPr lang="en-US" altLang="en-US"/>
          </a:p>
        </p:txBody>
      </p:sp>
    </p:spTree>
    <p:extLst>
      <p:ext uri="{BB962C8B-B14F-4D97-AF65-F5344CB8AC3E}">
        <p14:creationId xmlns:p14="http://schemas.microsoft.com/office/powerpoint/2010/main" val="688651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BE347AA-F433-0FCE-0865-1EBF39324CB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5EF7474-154A-67AD-4E8E-7CF2CFB4E60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231DE1-3E08-426B-9094-71A3DC112831}"/>
              </a:ext>
            </a:extLst>
          </p:cNvPr>
          <p:cNvSpPr>
            <a:spLocks noGrp="1" noChangeArrowheads="1"/>
          </p:cNvSpPr>
          <p:nvPr>
            <p:ph type="sldNum" sz="quarter" idx="12"/>
          </p:nvPr>
        </p:nvSpPr>
        <p:spPr>
          <a:ln/>
        </p:spPr>
        <p:txBody>
          <a:bodyPr/>
          <a:lstStyle>
            <a:lvl1pPr>
              <a:defRPr/>
            </a:lvl1pPr>
          </a:lstStyle>
          <a:p>
            <a:pPr>
              <a:defRPr/>
            </a:pPr>
            <a:fld id="{0C56C976-7B58-5F4A-9719-19932C2A91CC}" type="slidenum">
              <a:rPr lang="en-US" altLang="en-US"/>
              <a:pPr>
                <a:defRPr/>
              </a:pPr>
              <a:t>‹#›</a:t>
            </a:fld>
            <a:endParaRPr lang="en-US" altLang="en-US"/>
          </a:p>
        </p:txBody>
      </p:sp>
    </p:spTree>
    <p:extLst>
      <p:ext uri="{BB962C8B-B14F-4D97-AF65-F5344CB8AC3E}">
        <p14:creationId xmlns:p14="http://schemas.microsoft.com/office/powerpoint/2010/main" val="1495584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83E6A8B-2C2C-101C-B0B0-CA2530F254B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FB57912-4683-6CE4-6EFA-00AB99BF92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099BC3A2-CDD9-0834-FCA8-0AE4A6A3A02E}"/>
              </a:ext>
            </a:extLst>
          </p:cNvPr>
          <p:cNvSpPr>
            <a:spLocks noGrp="1" noChangeArrowheads="1"/>
          </p:cNvSpPr>
          <p:nvPr>
            <p:ph type="sldNum" sz="quarter" idx="12"/>
          </p:nvPr>
        </p:nvSpPr>
        <p:spPr>
          <a:ln/>
        </p:spPr>
        <p:txBody>
          <a:bodyPr/>
          <a:lstStyle>
            <a:lvl1pPr>
              <a:defRPr/>
            </a:lvl1pPr>
          </a:lstStyle>
          <a:p>
            <a:pPr>
              <a:defRPr/>
            </a:pPr>
            <a:fld id="{89069E39-CB08-8B41-94C0-C2C2D8B18AE1}" type="slidenum">
              <a:rPr lang="en-US" altLang="en-US"/>
              <a:pPr>
                <a:defRPr/>
              </a:pPr>
              <a:t>‹#›</a:t>
            </a:fld>
            <a:endParaRPr lang="en-US" altLang="en-US"/>
          </a:p>
        </p:txBody>
      </p:sp>
    </p:spTree>
    <p:extLst>
      <p:ext uri="{BB962C8B-B14F-4D97-AF65-F5344CB8AC3E}">
        <p14:creationId xmlns:p14="http://schemas.microsoft.com/office/powerpoint/2010/main" val="437534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2EA18CF-B55A-24A0-8300-F38B1D2D4658}"/>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DD5D01F-C4AE-A820-A06C-6E89831E7F7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2F65237-D94E-551D-F7E3-7612D126F7AE}"/>
              </a:ext>
            </a:extLst>
          </p:cNvPr>
          <p:cNvSpPr>
            <a:spLocks noGrp="1" noChangeArrowheads="1"/>
          </p:cNvSpPr>
          <p:nvPr>
            <p:ph type="sldNum" sz="quarter" idx="12"/>
          </p:nvPr>
        </p:nvSpPr>
        <p:spPr>
          <a:ln/>
        </p:spPr>
        <p:txBody>
          <a:bodyPr/>
          <a:lstStyle>
            <a:lvl1pPr>
              <a:defRPr/>
            </a:lvl1pPr>
          </a:lstStyle>
          <a:p>
            <a:pPr>
              <a:defRPr/>
            </a:pPr>
            <a:fld id="{9111F363-01AD-B248-AA1D-E0C3D29E42A9}" type="slidenum">
              <a:rPr lang="en-US" altLang="en-US"/>
              <a:pPr>
                <a:defRPr/>
              </a:pPr>
              <a:t>‹#›</a:t>
            </a:fld>
            <a:endParaRPr lang="en-US" altLang="en-US"/>
          </a:p>
        </p:txBody>
      </p:sp>
    </p:spTree>
    <p:extLst>
      <p:ext uri="{BB962C8B-B14F-4D97-AF65-F5344CB8AC3E}">
        <p14:creationId xmlns:p14="http://schemas.microsoft.com/office/powerpoint/2010/main" val="4073280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12017C0-0818-571D-3C93-99A9FEBF6AE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88D6549-0C1E-7365-88EC-0FC5F447F4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0CC0CB95-49DE-9D6D-894D-EB795BDA8DC5}"/>
              </a:ext>
            </a:extLst>
          </p:cNvPr>
          <p:cNvSpPr>
            <a:spLocks noGrp="1" noChangeArrowheads="1"/>
          </p:cNvSpPr>
          <p:nvPr>
            <p:ph type="sldNum" sz="quarter" idx="12"/>
          </p:nvPr>
        </p:nvSpPr>
        <p:spPr>
          <a:ln/>
        </p:spPr>
        <p:txBody>
          <a:bodyPr/>
          <a:lstStyle>
            <a:lvl1pPr>
              <a:defRPr/>
            </a:lvl1pPr>
          </a:lstStyle>
          <a:p>
            <a:pPr>
              <a:defRPr/>
            </a:pPr>
            <a:fld id="{1B20F39E-90D2-F74B-B850-09464A0BD410}" type="slidenum">
              <a:rPr lang="en-US" altLang="en-US"/>
              <a:pPr>
                <a:defRPr/>
              </a:pPr>
              <a:t>‹#›</a:t>
            </a:fld>
            <a:endParaRPr lang="en-US" altLang="en-US"/>
          </a:p>
        </p:txBody>
      </p:sp>
    </p:spTree>
    <p:extLst>
      <p:ext uri="{BB962C8B-B14F-4D97-AF65-F5344CB8AC3E}">
        <p14:creationId xmlns:p14="http://schemas.microsoft.com/office/powerpoint/2010/main" val="4048321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1285B39-FB20-7B1C-369E-28AD9698520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6CFF3AB-3DF3-B2A7-38F7-8EDAE098BBA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C5268E4-1C27-58E8-39CC-564F1380B4D6}"/>
              </a:ext>
            </a:extLst>
          </p:cNvPr>
          <p:cNvSpPr>
            <a:spLocks noGrp="1" noChangeArrowheads="1"/>
          </p:cNvSpPr>
          <p:nvPr>
            <p:ph type="sldNum" sz="quarter" idx="12"/>
          </p:nvPr>
        </p:nvSpPr>
        <p:spPr>
          <a:ln/>
        </p:spPr>
        <p:txBody>
          <a:bodyPr/>
          <a:lstStyle>
            <a:lvl1pPr>
              <a:defRPr/>
            </a:lvl1pPr>
          </a:lstStyle>
          <a:p>
            <a:pPr>
              <a:defRPr/>
            </a:pPr>
            <a:fld id="{40A534A6-6FAB-2E4F-AFE2-092814EFA51B}" type="slidenum">
              <a:rPr lang="en-US" altLang="en-US"/>
              <a:pPr>
                <a:defRPr/>
              </a:pPr>
              <a:t>‹#›</a:t>
            </a:fld>
            <a:endParaRPr lang="en-US" altLang="en-US"/>
          </a:p>
        </p:txBody>
      </p:sp>
    </p:spTree>
    <p:extLst>
      <p:ext uri="{BB962C8B-B14F-4D97-AF65-F5344CB8AC3E}">
        <p14:creationId xmlns:p14="http://schemas.microsoft.com/office/powerpoint/2010/main" val="2454549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E31428-84A9-5AA3-DF56-E948EB82A29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A5A62D3-858B-1A0A-3F1E-1EBB9A969A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AB355DF-0EB3-8692-B77D-B5DE7CB1FEA5}"/>
              </a:ext>
            </a:extLst>
          </p:cNvPr>
          <p:cNvSpPr>
            <a:spLocks noGrp="1" noChangeArrowheads="1"/>
          </p:cNvSpPr>
          <p:nvPr>
            <p:ph type="sldNum" sz="quarter" idx="12"/>
          </p:nvPr>
        </p:nvSpPr>
        <p:spPr>
          <a:ln/>
        </p:spPr>
        <p:txBody>
          <a:bodyPr/>
          <a:lstStyle>
            <a:lvl1pPr>
              <a:defRPr/>
            </a:lvl1pPr>
          </a:lstStyle>
          <a:p>
            <a:pPr>
              <a:defRPr/>
            </a:pPr>
            <a:fld id="{07A34EA5-FA99-2845-8597-F09B67E66739}" type="slidenum">
              <a:rPr lang="en-US" altLang="en-US"/>
              <a:pPr>
                <a:defRPr/>
              </a:pPr>
              <a:t>‹#›</a:t>
            </a:fld>
            <a:endParaRPr lang="en-US" altLang="en-US"/>
          </a:p>
        </p:txBody>
      </p:sp>
    </p:spTree>
    <p:extLst>
      <p:ext uri="{BB962C8B-B14F-4D97-AF65-F5344CB8AC3E}">
        <p14:creationId xmlns:p14="http://schemas.microsoft.com/office/powerpoint/2010/main" val="1289181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a:extLst>
              <a:ext uri="{FF2B5EF4-FFF2-40B4-BE49-F238E27FC236}">
                <a16:creationId xmlns:a16="http://schemas.microsoft.com/office/drawing/2014/main" id="{83CE09AC-1A93-916D-2621-25CE01B938E0}"/>
              </a:ext>
            </a:extLst>
          </p:cNvPr>
          <p:cNvSpPr>
            <a:spLocks noChangeArrowheads="1"/>
          </p:cNvSpPr>
          <p:nvPr userDrawn="1"/>
        </p:nvSpPr>
        <p:spPr bwMode="auto">
          <a:xfrm>
            <a:off x="0" y="0"/>
            <a:ext cx="9144000" cy="328613"/>
          </a:xfrm>
          <a:prstGeom prst="rect">
            <a:avLst/>
          </a:prstGeom>
          <a:solidFill>
            <a:srgbClr val="006CA8"/>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z="1800"/>
          </a:p>
        </p:txBody>
      </p:sp>
      <p:sp>
        <p:nvSpPr>
          <p:cNvPr id="1027" name="Rectangle 2">
            <a:extLst>
              <a:ext uri="{FF2B5EF4-FFF2-40B4-BE49-F238E27FC236}">
                <a16:creationId xmlns:a16="http://schemas.microsoft.com/office/drawing/2014/main" id="{0D8BE30E-4DD8-F372-43F1-3C55F4C506E1}"/>
              </a:ext>
            </a:extLst>
          </p:cNvPr>
          <p:cNvSpPr>
            <a:spLocks noGrp="1" noChangeArrowheads="1"/>
          </p:cNvSpPr>
          <p:nvPr>
            <p:ph type="title"/>
          </p:nvPr>
        </p:nvSpPr>
        <p:spPr bwMode="auto">
          <a:xfrm>
            <a:off x="-11113" y="-30163"/>
            <a:ext cx="9144001"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3">
            <a:extLst>
              <a:ext uri="{FF2B5EF4-FFF2-40B4-BE49-F238E27FC236}">
                <a16:creationId xmlns:a16="http://schemas.microsoft.com/office/drawing/2014/main" id="{D8BEA3E4-53EF-1E8B-518C-1D75BF8B20B8}"/>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a:extLst>
              <a:ext uri="{FF2B5EF4-FFF2-40B4-BE49-F238E27FC236}">
                <a16:creationId xmlns:a16="http://schemas.microsoft.com/office/drawing/2014/main" id="{B71E726C-5468-C7F1-DDF4-FD5715B8E18E}"/>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1A6D84E8-6637-138B-497A-6CCD14111396}"/>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B6F4ED04-5D7C-2D4C-CD5A-54A36EDA25AF}"/>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3E11DCC2-75C1-A943-9F38-90F5C0FB280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1600">
          <a:solidFill>
            <a:schemeClr val="bg1"/>
          </a:solidFill>
          <a:latin typeface="+mj-lt"/>
          <a:ea typeface="+mj-ea"/>
          <a:cs typeface="+mj-cs"/>
        </a:defRPr>
      </a:lvl1pPr>
      <a:lvl2pPr algn="l" rtl="0" eaLnBrk="0" fontAlgn="base" hangingPunct="0">
        <a:spcBef>
          <a:spcPct val="0"/>
        </a:spcBef>
        <a:spcAft>
          <a:spcPct val="0"/>
        </a:spcAft>
        <a:defRPr sz="1600">
          <a:solidFill>
            <a:schemeClr val="bg1"/>
          </a:solidFill>
          <a:latin typeface="Arial" charset="0"/>
          <a:ea typeface="ＭＳ Ｐゴシック" charset="0"/>
        </a:defRPr>
      </a:lvl2pPr>
      <a:lvl3pPr algn="l" rtl="0" eaLnBrk="0" fontAlgn="base" hangingPunct="0">
        <a:spcBef>
          <a:spcPct val="0"/>
        </a:spcBef>
        <a:spcAft>
          <a:spcPct val="0"/>
        </a:spcAft>
        <a:defRPr sz="1600">
          <a:solidFill>
            <a:schemeClr val="bg1"/>
          </a:solidFill>
          <a:latin typeface="Arial" charset="0"/>
          <a:ea typeface="ＭＳ Ｐゴシック" charset="0"/>
        </a:defRPr>
      </a:lvl3pPr>
      <a:lvl4pPr algn="l" rtl="0" eaLnBrk="0" fontAlgn="base" hangingPunct="0">
        <a:spcBef>
          <a:spcPct val="0"/>
        </a:spcBef>
        <a:spcAft>
          <a:spcPct val="0"/>
        </a:spcAft>
        <a:defRPr sz="1600">
          <a:solidFill>
            <a:schemeClr val="bg1"/>
          </a:solidFill>
          <a:latin typeface="Arial" charset="0"/>
          <a:ea typeface="ＭＳ Ｐゴシック" charset="0"/>
        </a:defRPr>
      </a:lvl4pPr>
      <a:lvl5pPr algn="l" rtl="0" eaLnBrk="0" fontAlgn="base" hangingPunct="0">
        <a:spcBef>
          <a:spcPct val="0"/>
        </a:spcBef>
        <a:spcAft>
          <a:spcPct val="0"/>
        </a:spcAft>
        <a:defRPr sz="1600">
          <a:solidFill>
            <a:schemeClr val="bg1"/>
          </a:solidFill>
          <a:latin typeface="Arial" charset="0"/>
          <a:ea typeface="ＭＳ Ｐゴシック" charset="0"/>
        </a:defRPr>
      </a:lvl5pPr>
      <a:lvl6pPr marL="457200" algn="l" rtl="0" fontAlgn="base">
        <a:spcBef>
          <a:spcPct val="0"/>
        </a:spcBef>
        <a:spcAft>
          <a:spcPct val="0"/>
        </a:spcAft>
        <a:defRPr sz="1600">
          <a:solidFill>
            <a:schemeClr val="bg1"/>
          </a:solidFill>
          <a:latin typeface="Arial" charset="0"/>
          <a:ea typeface="ＭＳ Ｐゴシック" charset="0"/>
        </a:defRPr>
      </a:lvl6pPr>
      <a:lvl7pPr marL="914400" algn="l" rtl="0" fontAlgn="base">
        <a:spcBef>
          <a:spcPct val="0"/>
        </a:spcBef>
        <a:spcAft>
          <a:spcPct val="0"/>
        </a:spcAft>
        <a:defRPr sz="1600">
          <a:solidFill>
            <a:schemeClr val="bg1"/>
          </a:solidFill>
          <a:latin typeface="Arial" charset="0"/>
          <a:ea typeface="ＭＳ Ｐゴシック" charset="0"/>
        </a:defRPr>
      </a:lvl7pPr>
      <a:lvl8pPr marL="1371600" algn="l" rtl="0" fontAlgn="base">
        <a:spcBef>
          <a:spcPct val="0"/>
        </a:spcBef>
        <a:spcAft>
          <a:spcPct val="0"/>
        </a:spcAft>
        <a:defRPr sz="1600">
          <a:solidFill>
            <a:schemeClr val="bg1"/>
          </a:solidFill>
          <a:latin typeface="Arial" charset="0"/>
          <a:ea typeface="ＭＳ Ｐゴシック" charset="0"/>
        </a:defRPr>
      </a:lvl8pPr>
      <a:lvl9pPr marL="1828800" algn="l" rtl="0" fontAlgn="base">
        <a:spcBef>
          <a:spcPct val="0"/>
        </a:spcBef>
        <a:spcAft>
          <a:spcPct val="0"/>
        </a:spcAft>
        <a:defRPr sz="1600">
          <a:solidFill>
            <a:schemeClr val="bg1"/>
          </a:solidFill>
          <a:latin typeface="Arial"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BEF791B5-7D6E-ACA1-8674-0F830A0B1F2C}"/>
              </a:ext>
            </a:extLst>
          </p:cNvPr>
          <p:cNvSpPr>
            <a:spLocks noGrp="1" noChangeArrowheads="1"/>
          </p:cNvSpPr>
          <p:nvPr>
            <p:ph type="title"/>
          </p:nvPr>
        </p:nvSpPr>
        <p:spPr>
          <a:xfrm>
            <a:off x="628650" y="685800"/>
            <a:ext cx="7886700" cy="993775"/>
          </a:xfrm>
          <a:solidFill>
            <a:schemeClr val="bg1"/>
          </a:solidFill>
        </p:spPr>
        <p:txBody>
          <a:bodyPr>
            <a:normAutofit fontScale="90000"/>
          </a:bodyPr>
          <a:lstStyle/>
          <a:p>
            <a:pPr algn="ctr">
              <a:defRPr/>
            </a:pPr>
            <a:r>
              <a:rPr lang="en-US" altLang="en-US" sz="3200" dirty="0">
                <a:solidFill>
                  <a:srgbClr val="002060"/>
                </a:solidFill>
              </a:rPr>
              <a:t>BMD ENG 301</a:t>
            </a:r>
            <a:br>
              <a:rPr lang="en-US" altLang="en-US" sz="3200" dirty="0">
                <a:solidFill>
                  <a:srgbClr val="002060"/>
                </a:solidFill>
              </a:rPr>
            </a:br>
            <a:r>
              <a:rPr lang="en-US" altLang="en-US" sz="3200" dirty="0">
                <a:solidFill>
                  <a:srgbClr val="002060"/>
                </a:solidFill>
              </a:rPr>
              <a:t>Quantitative Systems Physiology</a:t>
            </a:r>
            <a:br>
              <a:rPr lang="en-US" altLang="en-US" sz="3200" dirty="0">
                <a:solidFill>
                  <a:srgbClr val="002060"/>
                </a:solidFill>
              </a:rPr>
            </a:br>
            <a:r>
              <a:rPr lang="en-US" altLang="en-US" sz="3200" dirty="0">
                <a:solidFill>
                  <a:srgbClr val="002060"/>
                </a:solidFill>
              </a:rPr>
              <a:t>(Nervous System)</a:t>
            </a:r>
          </a:p>
        </p:txBody>
      </p:sp>
      <p:sp>
        <p:nvSpPr>
          <p:cNvPr id="15362" name="Content Placeholder 2">
            <a:extLst>
              <a:ext uri="{FF2B5EF4-FFF2-40B4-BE49-F238E27FC236}">
                <a16:creationId xmlns:a16="http://schemas.microsoft.com/office/drawing/2014/main" id="{DC768400-EB24-F80B-5DBB-60A33A944143}"/>
              </a:ext>
            </a:extLst>
          </p:cNvPr>
          <p:cNvSpPr>
            <a:spLocks noGrp="1" noChangeArrowheads="1"/>
          </p:cNvSpPr>
          <p:nvPr>
            <p:ph idx="1"/>
          </p:nvPr>
        </p:nvSpPr>
        <p:spPr>
          <a:xfrm>
            <a:off x="628650" y="2667000"/>
            <a:ext cx="7886700" cy="3263900"/>
          </a:xfrm>
        </p:spPr>
        <p:txBody>
          <a:bodyPr/>
          <a:lstStyle/>
          <a:p>
            <a:pPr marL="0" indent="0" algn="ctr"/>
            <a:endParaRPr lang="en-US" altLang="en-US" dirty="0"/>
          </a:p>
          <a:p>
            <a:pPr marL="0" indent="0" algn="ctr">
              <a:buFontTx/>
              <a:buNone/>
            </a:pPr>
            <a:r>
              <a:rPr lang="en-US" altLang="en-US" dirty="0"/>
              <a:t>Lecture 8:  Action Potential (Ion Channels)</a:t>
            </a:r>
          </a:p>
          <a:p>
            <a:pPr marL="0" indent="0" algn="ctr">
              <a:buFontTx/>
              <a:buNone/>
            </a:pPr>
            <a:r>
              <a:rPr lang="en-US" altLang="en-US"/>
              <a:t>2022_v1</a:t>
            </a:r>
            <a:endParaRPr lang="en-US" altLang="en-US" dirty="0"/>
          </a:p>
          <a:p>
            <a:pPr marL="0" indent="0" algn="ctr"/>
            <a:endParaRPr lang="en-US" altLang="en-US" dirty="0"/>
          </a:p>
          <a:p>
            <a:pPr marL="0" indent="0" algn="ctr"/>
            <a:endParaRPr lang="en-US" altLang="en-US" dirty="0"/>
          </a:p>
          <a:p>
            <a:pPr marL="0" indent="0" algn="ctr">
              <a:buFontTx/>
              <a:buNone/>
            </a:pPr>
            <a:r>
              <a:rPr lang="en-US" altLang="en-US" dirty="0"/>
              <a:t>Professor Malcolm MacIver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descr="Neuroscience6e-Box-04A-2R.jpg">
            <a:extLst>
              <a:ext uri="{FF2B5EF4-FFF2-40B4-BE49-F238E27FC236}">
                <a16:creationId xmlns:a16="http://schemas.microsoft.com/office/drawing/2014/main" id="{3E2C1A04-6BB6-D6E5-8606-8376C1515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455613"/>
            <a:ext cx="63468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2">
            <a:extLst>
              <a:ext uri="{FF2B5EF4-FFF2-40B4-BE49-F238E27FC236}">
                <a16:creationId xmlns:a16="http://schemas.microsoft.com/office/drawing/2014/main" id="{FA03AA3F-2470-3A86-1956-3406677F0097}"/>
              </a:ext>
            </a:extLst>
          </p:cNvPr>
          <p:cNvSpPr>
            <a:spLocks noGrp="1" noChangeArrowheads="1"/>
          </p:cNvSpPr>
          <p:nvPr>
            <p:ph type="title"/>
          </p:nvPr>
        </p:nvSpPr>
        <p:spPr/>
        <p:txBody>
          <a:bodyPr/>
          <a:lstStyle/>
          <a:p>
            <a:pPr algn="ctr"/>
            <a:r>
              <a:rPr lang="en-US" altLang="en-US"/>
              <a:t>The Patch Clamp Method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descr="Neuroscience6e-Box-04A-3R.jpg">
            <a:extLst>
              <a:ext uri="{FF2B5EF4-FFF2-40B4-BE49-F238E27FC236}">
                <a16:creationId xmlns:a16="http://schemas.microsoft.com/office/drawing/2014/main" id="{5018F5FE-3ACC-A2C7-DB61-0AEFDA9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638" y="455613"/>
            <a:ext cx="63087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Title 2">
            <a:extLst>
              <a:ext uri="{FF2B5EF4-FFF2-40B4-BE49-F238E27FC236}">
                <a16:creationId xmlns:a16="http://schemas.microsoft.com/office/drawing/2014/main" id="{0AF3A8ED-8645-4DF1-910E-7A80FA97301F}"/>
              </a:ext>
            </a:extLst>
          </p:cNvPr>
          <p:cNvSpPr>
            <a:spLocks noGrp="1" noChangeArrowheads="1"/>
          </p:cNvSpPr>
          <p:nvPr>
            <p:ph type="title"/>
          </p:nvPr>
        </p:nvSpPr>
        <p:spPr/>
        <p:txBody>
          <a:bodyPr/>
          <a:lstStyle/>
          <a:p>
            <a:pPr algn="ctr"/>
            <a:r>
              <a:rPr lang="en-US" altLang="en-US"/>
              <a:t>The Patch Clamp Method</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descr="Neuroscience6e-Box-04A-4R.jpg">
            <a:extLst>
              <a:ext uri="{FF2B5EF4-FFF2-40B4-BE49-F238E27FC236}">
                <a16:creationId xmlns:a16="http://schemas.microsoft.com/office/drawing/2014/main" id="{C35C1C2C-85D0-3767-2918-CD234A3E0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03350"/>
            <a:ext cx="853440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Title 2">
            <a:extLst>
              <a:ext uri="{FF2B5EF4-FFF2-40B4-BE49-F238E27FC236}">
                <a16:creationId xmlns:a16="http://schemas.microsoft.com/office/drawing/2014/main" id="{7A311EAB-5E67-2687-AE8B-AACDBC58E72B}"/>
              </a:ext>
            </a:extLst>
          </p:cNvPr>
          <p:cNvSpPr>
            <a:spLocks noGrp="1" noChangeArrowheads="1"/>
          </p:cNvSpPr>
          <p:nvPr>
            <p:ph type="title"/>
          </p:nvPr>
        </p:nvSpPr>
        <p:spPr/>
        <p:txBody>
          <a:bodyPr/>
          <a:lstStyle/>
          <a:p>
            <a:pPr algn="ctr"/>
            <a:r>
              <a:rPr lang="en-US" altLang="en-US"/>
              <a:t>The Patch Clamp Method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F1C71789-A281-AA41-C22D-AA437764D06B}"/>
              </a:ext>
            </a:extLst>
          </p:cNvPr>
          <p:cNvSpPr>
            <a:spLocks noGrp="1" noChangeArrowheads="1"/>
          </p:cNvSpPr>
          <p:nvPr>
            <p:ph type="title"/>
          </p:nvPr>
        </p:nvSpPr>
        <p:spPr/>
        <p:txBody>
          <a:bodyPr/>
          <a:lstStyle/>
          <a:p>
            <a:r>
              <a:rPr lang="en-US" altLang="en-US"/>
              <a:t>Patch Clamp Technique</a:t>
            </a:r>
          </a:p>
        </p:txBody>
      </p:sp>
      <p:pic>
        <p:nvPicPr>
          <p:cNvPr id="24578" name="Picture 4">
            <a:extLst>
              <a:ext uri="{FF2B5EF4-FFF2-40B4-BE49-F238E27FC236}">
                <a16:creationId xmlns:a16="http://schemas.microsoft.com/office/drawing/2014/main" id="{FA783B56-9612-264D-DEE1-C8F1F20E5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09600"/>
            <a:ext cx="2876550"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6">
            <a:extLst>
              <a:ext uri="{FF2B5EF4-FFF2-40B4-BE49-F238E27FC236}">
                <a16:creationId xmlns:a16="http://schemas.microsoft.com/office/drawing/2014/main" id="{6D502BAF-4668-C619-F14F-22BF1148B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3657600"/>
            <a:ext cx="4037013"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Box 7">
            <a:extLst>
              <a:ext uri="{FF2B5EF4-FFF2-40B4-BE49-F238E27FC236}">
                <a16:creationId xmlns:a16="http://schemas.microsoft.com/office/drawing/2014/main" id="{E5FAAFD1-7953-70BD-86F1-091673884A77}"/>
              </a:ext>
            </a:extLst>
          </p:cNvPr>
          <p:cNvSpPr txBox="1">
            <a:spLocks noChangeArrowheads="1"/>
          </p:cNvSpPr>
          <p:nvPr/>
        </p:nvSpPr>
        <p:spPr bwMode="auto">
          <a:xfrm>
            <a:off x="5257800" y="1676400"/>
            <a:ext cx="3429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en-US" altLang="en-US" sz="2400"/>
              <a:t>Erwin Neher and </a:t>
            </a:r>
          </a:p>
          <a:p>
            <a:pPr algn="ctr" eaLnBrk="1" hangingPunct="1">
              <a:spcBef>
                <a:spcPct val="0"/>
              </a:spcBef>
              <a:buFontTx/>
              <a:buNone/>
            </a:pPr>
            <a:r>
              <a:rPr lang="en-US" altLang="en-US" sz="2400"/>
              <a:t>Bert Sakmann</a:t>
            </a:r>
          </a:p>
          <a:p>
            <a:pPr algn="ctr" eaLnBrk="1" hangingPunct="1">
              <a:spcBef>
                <a:spcPct val="0"/>
              </a:spcBef>
              <a:buFontTx/>
              <a:buNone/>
            </a:pPr>
            <a:r>
              <a:rPr lang="en-US" altLang="en-US" sz="2400"/>
              <a:t>Nobel Prize for Physiology or Medicine, 1991</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a:extLst>
              <a:ext uri="{FF2B5EF4-FFF2-40B4-BE49-F238E27FC236}">
                <a16:creationId xmlns:a16="http://schemas.microsoft.com/office/drawing/2014/main" id="{53F7DFCD-83DB-10CB-276D-D5F282BC8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0925" y="685800"/>
            <a:ext cx="196215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2" name="Title 2">
            <a:extLst>
              <a:ext uri="{FF2B5EF4-FFF2-40B4-BE49-F238E27FC236}">
                <a16:creationId xmlns:a16="http://schemas.microsoft.com/office/drawing/2014/main" id="{208EE213-3CA5-50C4-DD0D-55273BA465F2}"/>
              </a:ext>
            </a:extLst>
          </p:cNvPr>
          <p:cNvSpPr>
            <a:spLocks noGrp="1" noChangeArrowheads="1"/>
          </p:cNvSpPr>
          <p:nvPr>
            <p:ph type="title"/>
          </p:nvPr>
        </p:nvSpPr>
        <p:spPr>
          <a:xfrm>
            <a:off x="-11113" y="-30163"/>
            <a:ext cx="9144001" cy="563563"/>
          </a:xfrm>
        </p:spPr>
        <p:txBody>
          <a:bodyPr/>
          <a:lstStyle/>
          <a:p>
            <a:pPr algn="ctr"/>
            <a:r>
              <a:rPr lang="en-US" altLang="en-US"/>
              <a:t>Patch clamp measurements of ion currents flowing through single Na</a:t>
            </a:r>
            <a:r>
              <a:rPr lang="en-US" altLang="en-US" baseline="30000"/>
              <a:t>+</a:t>
            </a:r>
            <a:r>
              <a:rPr lang="en-US" altLang="en-US"/>
              <a:t> channels in a squid giant axon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1">
            <a:extLst>
              <a:ext uri="{FF2B5EF4-FFF2-40B4-BE49-F238E27FC236}">
                <a16:creationId xmlns:a16="http://schemas.microsoft.com/office/drawing/2014/main" id="{F069B8E2-3EC1-A92A-2FD1-3B8E0B61F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8863" y="685800"/>
            <a:ext cx="194627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0" name="Title 2">
            <a:extLst>
              <a:ext uri="{FF2B5EF4-FFF2-40B4-BE49-F238E27FC236}">
                <a16:creationId xmlns:a16="http://schemas.microsoft.com/office/drawing/2014/main" id="{EE501C9B-9F25-BE5A-8BA3-6CB92F16B5DF}"/>
              </a:ext>
            </a:extLst>
          </p:cNvPr>
          <p:cNvSpPr>
            <a:spLocks noGrp="1" noChangeArrowheads="1"/>
          </p:cNvSpPr>
          <p:nvPr>
            <p:ph type="title"/>
          </p:nvPr>
        </p:nvSpPr>
        <p:spPr>
          <a:xfrm>
            <a:off x="-11113" y="-30163"/>
            <a:ext cx="9144001" cy="639763"/>
          </a:xfrm>
        </p:spPr>
        <p:txBody>
          <a:bodyPr/>
          <a:lstStyle/>
          <a:p>
            <a:pPr algn="ctr"/>
            <a:r>
              <a:rPr lang="en-US" altLang="en-US"/>
              <a:t>Patch clamp measurements of ion currents flowing through single K+ channels in a squid giant axon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descr="Neuroscience6e-Fig-04-03-0.jpg">
            <a:extLst>
              <a:ext uri="{FF2B5EF4-FFF2-40B4-BE49-F238E27FC236}">
                <a16:creationId xmlns:a16="http://schemas.microsoft.com/office/drawing/2014/main" id="{681294BD-C9D0-BB27-83A5-FA85C363E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455613"/>
            <a:ext cx="622300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8" name="Title 2">
            <a:extLst>
              <a:ext uri="{FF2B5EF4-FFF2-40B4-BE49-F238E27FC236}">
                <a16:creationId xmlns:a16="http://schemas.microsoft.com/office/drawing/2014/main" id="{40B60534-7F82-0764-7D6D-67F92264AC64}"/>
              </a:ext>
            </a:extLst>
          </p:cNvPr>
          <p:cNvSpPr>
            <a:spLocks noGrp="1" noChangeArrowheads="1"/>
          </p:cNvSpPr>
          <p:nvPr>
            <p:ph type="title"/>
          </p:nvPr>
        </p:nvSpPr>
        <p:spPr/>
        <p:txBody>
          <a:bodyPr/>
          <a:lstStyle/>
          <a:p>
            <a:pPr algn="ctr"/>
            <a:r>
              <a:rPr lang="en-US" altLang="en-US"/>
              <a:t>Functional states of voltage-gated Na</a:t>
            </a:r>
            <a:r>
              <a:rPr lang="en-US" altLang="en-US" baseline="30000"/>
              <a:t>+</a:t>
            </a:r>
            <a:r>
              <a:rPr lang="en-US" altLang="en-US"/>
              <a:t> and K</a:t>
            </a:r>
            <a:r>
              <a:rPr lang="en-US" altLang="en-US" baseline="30000"/>
              <a:t>+</a:t>
            </a:r>
            <a:r>
              <a:rPr lang="en-US" altLang="en-US"/>
              <a:t> channels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descr="Neuroscience6e-Fig-04-04-0.jpg">
            <a:extLst>
              <a:ext uri="{FF2B5EF4-FFF2-40B4-BE49-F238E27FC236}">
                <a16:creationId xmlns:a16="http://schemas.microsoft.com/office/drawing/2014/main" id="{333A891F-DA58-4D7B-4A6A-ED81758C5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88" y="381000"/>
            <a:ext cx="78200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Title 2">
            <a:extLst>
              <a:ext uri="{FF2B5EF4-FFF2-40B4-BE49-F238E27FC236}">
                <a16:creationId xmlns:a16="http://schemas.microsoft.com/office/drawing/2014/main" id="{D5B997B3-351F-C5E4-C60A-6AC90A9DA321}"/>
              </a:ext>
            </a:extLst>
          </p:cNvPr>
          <p:cNvSpPr>
            <a:spLocks noGrp="1" noChangeArrowheads="1"/>
          </p:cNvSpPr>
          <p:nvPr>
            <p:ph type="title"/>
          </p:nvPr>
        </p:nvSpPr>
        <p:spPr/>
        <p:txBody>
          <a:bodyPr/>
          <a:lstStyle/>
          <a:p>
            <a:pPr algn="ctr"/>
            <a:r>
              <a:rPr lang="en-US" altLang="en-US"/>
              <a:t>Structure of a simple bacterial K</a:t>
            </a:r>
            <a:r>
              <a:rPr lang="en-US" altLang="en-US" baseline="30000"/>
              <a:t>+</a:t>
            </a:r>
            <a:r>
              <a:rPr lang="en-US" altLang="en-US"/>
              <a:t> channel determined by crystallography</a:t>
            </a:r>
          </a:p>
        </p:txBody>
      </p:sp>
      <p:pic>
        <p:nvPicPr>
          <p:cNvPr id="31747" name="Picture 2">
            <a:extLst>
              <a:ext uri="{FF2B5EF4-FFF2-40B4-BE49-F238E27FC236}">
                <a16:creationId xmlns:a16="http://schemas.microsoft.com/office/drawing/2014/main" id="{24CE7F18-8E1F-F7AF-6E9D-A73221313C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4025900"/>
            <a:ext cx="2362200"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4">
            <a:extLst>
              <a:ext uri="{FF2B5EF4-FFF2-40B4-BE49-F238E27FC236}">
                <a16:creationId xmlns:a16="http://schemas.microsoft.com/office/drawing/2014/main" id="{96914636-8FF0-17E0-9260-B4ECAA456ACD}"/>
              </a:ext>
            </a:extLst>
          </p:cNvPr>
          <p:cNvSpPr>
            <a:spLocks noChangeArrowheads="1"/>
          </p:cNvSpPr>
          <p:nvPr/>
        </p:nvSpPr>
        <p:spPr bwMode="auto">
          <a:xfrm>
            <a:off x="4287838" y="4521200"/>
            <a:ext cx="2362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800"/>
              <a:t>Roderick MacKinnon</a:t>
            </a:r>
          </a:p>
          <a:p>
            <a:pPr algn="ctr">
              <a:spcBef>
                <a:spcPct val="0"/>
              </a:spcBef>
              <a:buFontTx/>
              <a:buNone/>
            </a:pPr>
            <a:r>
              <a:rPr lang="en-US" altLang="en-US" sz="1800"/>
              <a:t>Nobel Prize in Chemistry 2003</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descr="Neuroscience6e-Fig-04-05-0.jpg">
            <a:extLst>
              <a:ext uri="{FF2B5EF4-FFF2-40B4-BE49-F238E27FC236}">
                <a16:creationId xmlns:a16="http://schemas.microsoft.com/office/drawing/2014/main" id="{35FDA73C-6B47-B542-8F59-B09B927025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455613"/>
            <a:ext cx="422910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Title 2">
            <a:extLst>
              <a:ext uri="{FF2B5EF4-FFF2-40B4-BE49-F238E27FC236}">
                <a16:creationId xmlns:a16="http://schemas.microsoft.com/office/drawing/2014/main" id="{18469021-9AE6-2D5D-EC7F-287606C3EB90}"/>
              </a:ext>
            </a:extLst>
          </p:cNvPr>
          <p:cNvSpPr>
            <a:spLocks noGrp="1" noChangeArrowheads="1"/>
          </p:cNvSpPr>
          <p:nvPr>
            <p:ph type="title"/>
          </p:nvPr>
        </p:nvSpPr>
        <p:spPr/>
        <p:txBody>
          <a:bodyPr/>
          <a:lstStyle/>
          <a:p>
            <a:pPr algn="ctr"/>
            <a:r>
              <a:rPr lang="en-US" altLang="en-US"/>
              <a:t>Structure of a mammalian voltage-gated K</a:t>
            </a:r>
            <a:r>
              <a:rPr lang="en-US" altLang="en-US" baseline="30000"/>
              <a:t>+</a:t>
            </a:r>
            <a:r>
              <a:rPr lang="en-US" altLang="en-US"/>
              <a:t> channel</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descr="Neuroscience6e-Fig-04-06-0.jpg">
            <a:extLst>
              <a:ext uri="{FF2B5EF4-FFF2-40B4-BE49-F238E27FC236}">
                <a16:creationId xmlns:a16="http://schemas.microsoft.com/office/drawing/2014/main" id="{635191E1-0AFF-0661-CED1-81016DC61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38" y="455613"/>
            <a:ext cx="81883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2" name="Title 2">
            <a:extLst>
              <a:ext uri="{FF2B5EF4-FFF2-40B4-BE49-F238E27FC236}">
                <a16:creationId xmlns:a16="http://schemas.microsoft.com/office/drawing/2014/main" id="{BCB0527E-1C05-B7D9-9EB7-09883360A412}"/>
              </a:ext>
            </a:extLst>
          </p:cNvPr>
          <p:cNvSpPr>
            <a:spLocks noGrp="1" noChangeArrowheads="1"/>
          </p:cNvSpPr>
          <p:nvPr>
            <p:ph type="title"/>
          </p:nvPr>
        </p:nvSpPr>
        <p:spPr/>
        <p:txBody>
          <a:bodyPr/>
          <a:lstStyle/>
          <a:p>
            <a:pPr algn="ctr"/>
            <a:r>
              <a:rPr lang="en-US" altLang="en-US"/>
              <a:t>Types of voltage-gated ion channels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1">
            <a:extLst>
              <a:ext uri="{FF2B5EF4-FFF2-40B4-BE49-F238E27FC236}">
                <a16:creationId xmlns:a16="http://schemas.microsoft.com/office/drawing/2014/main" id="{8D04E00B-86B8-61B9-C7CA-E508543932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975" y="1244600"/>
            <a:ext cx="8528050" cy="5443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2" name="Title 2">
            <a:extLst>
              <a:ext uri="{FF2B5EF4-FFF2-40B4-BE49-F238E27FC236}">
                <a16:creationId xmlns:a16="http://schemas.microsoft.com/office/drawing/2014/main" id="{16EB9F5A-AEC6-AD6C-4DF5-81CDE77CBEDC}"/>
              </a:ext>
            </a:extLst>
          </p:cNvPr>
          <p:cNvSpPr>
            <a:spLocks noGrp="1" noChangeArrowheads="1"/>
          </p:cNvSpPr>
          <p:nvPr>
            <p:ph type="title"/>
          </p:nvPr>
        </p:nvSpPr>
        <p:spPr>
          <a:xfrm>
            <a:off x="457200" y="0"/>
            <a:ext cx="8229600" cy="1143000"/>
          </a:xfrm>
        </p:spPr>
        <p:txBody>
          <a:bodyPr/>
          <a:lstStyle/>
          <a:p>
            <a:r>
              <a:rPr lang="en-US" altLang="en-US" sz="3200"/>
              <a:t>Action potential conduction requires both active and passive current flow</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1">
            <a:extLst>
              <a:ext uri="{FF2B5EF4-FFF2-40B4-BE49-F238E27FC236}">
                <a16:creationId xmlns:a16="http://schemas.microsoft.com/office/drawing/2014/main" id="{027AB96F-8B67-1BD7-3A94-A486A4124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888" y="455613"/>
            <a:ext cx="28162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0" name="Title 2">
            <a:extLst>
              <a:ext uri="{FF2B5EF4-FFF2-40B4-BE49-F238E27FC236}">
                <a16:creationId xmlns:a16="http://schemas.microsoft.com/office/drawing/2014/main" id="{0AFC6C9C-BD99-2603-40EE-D421D38621FC}"/>
              </a:ext>
            </a:extLst>
          </p:cNvPr>
          <p:cNvSpPr>
            <a:spLocks noGrp="1" noChangeArrowheads="1"/>
          </p:cNvSpPr>
          <p:nvPr>
            <p:ph type="title"/>
          </p:nvPr>
        </p:nvSpPr>
        <p:spPr/>
        <p:txBody>
          <a:bodyPr/>
          <a:lstStyle/>
          <a:p>
            <a:pPr algn="ctr"/>
            <a:r>
              <a:rPr lang="en-US" altLang="en-US"/>
              <a:t>Diverse properties of K</a:t>
            </a:r>
            <a:r>
              <a:rPr lang="en-US" altLang="en-US" baseline="30000"/>
              <a:t>+</a:t>
            </a:r>
            <a:r>
              <a:rPr lang="en-US" altLang="en-US"/>
              <a:t> channels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1" descr="Neuroscience6e-Box-04B.jpg">
            <a:extLst>
              <a:ext uri="{FF2B5EF4-FFF2-40B4-BE49-F238E27FC236}">
                <a16:creationId xmlns:a16="http://schemas.microsoft.com/office/drawing/2014/main" id="{73000E94-2FC8-F4C1-19C4-5F3CB7FCC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788" y="455613"/>
            <a:ext cx="77184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8" name="Title 2">
            <a:extLst>
              <a:ext uri="{FF2B5EF4-FFF2-40B4-BE49-F238E27FC236}">
                <a16:creationId xmlns:a16="http://schemas.microsoft.com/office/drawing/2014/main" id="{1A043E21-68A7-E71E-2A25-5CFEB5B8DFF5}"/>
              </a:ext>
            </a:extLst>
          </p:cNvPr>
          <p:cNvSpPr>
            <a:spLocks noGrp="1" noChangeArrowheads="1"/>
          </p:cNvSpPr>
          <p:nvPr>
            <p:ph type="title"/>
          </p:nvPr>
        </p:nvSpPr>
        <p:spPr/>
        <p:txBody>
          <a:bodyPr/>
          <a:lstStyle/>
          <a:p>
            <a:pPr algn="ctr"/>
            <a:r>
              <a:rPr lang="en-US" altLang="en-US"/>
              <a:t>Toxins That Poison Ion Channels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1" descr="Neuroscience6e-CA-04-0.jpg">
            <a:extLst>
              <a:ext uri="{FF2B5EF4-FFF2-40B4-BE49-F238E27FC236}">
                <a16:creationId xmlns:a16="http://schemas.microsoft.com/office/drawing/2014/main" id="{2432C33F-5BFB-DF4A-2AF4-2DFB21D03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688" y="455613"/>
            <a:ext cx="37306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6" name="Title 2">
            <a:extLst>
              <a:ext uri="{FF2B5EF4-FFF2-40B4-BE49-F238E27FC236}">
                <a16:creationId xmlns:a16="http://schemas.microsoft.com/office/drawing/2014/main" id="{CDA30119-9ABE-73B7-7F81-B77C93C301AB}"/>
              </a:ext>
            </a:extLst>
          </p:cNvPr>
          <p:cNvSpPr>
            <a:spLocks noGrp="1" noChangeArrowheads="1"/>
          </p:cNvSpPr>
          <p:nvPr>
            <p:ph type="title"/>
          </p:nvPr>
        </p:nvSpPr>
        <p:spPr/>
        <p:txBody>
          <a:bodyPr/>
          <a:lstStyle/>
          <a:p>
            <a:pPr algn="ctr"/>
            <a:r>
              <a:rPr lang="en-US" altLang="en-US"/>
              <a:t>CLINICAL APPLICATIONS  Neurological Diseases Caused by Altered Ion Channels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 descr="Neuroscience6e-Fig-04-08-0.jpg">
            <a:extLst>
              <a:ext uri="{FF2B5EF4-FFF2-40B4-BE49-F238E27FC236}">
                <a16:creationId xmlns:a16="http://schemas.microsoft.com/office/drawing/2014/main" id="{A09B380C-39A8-F4B5-8004-CF3A9B58F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30400"/>
            <a:ext cx="85344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Title 2">
            <a:extLst>
              <a:ext uri="{FF2B5EF4-FFF2-40B4-BE49-F238E27FC236}">
                <a16:creationId xmlns:a16="http://schemas.microsoft.com/office/drawing/2014/main" id="{E1FDAAB7-5C6E-28E0-8FD2-E21FA6D02EF0}"/>
              </a:ext>
            </a:extLst>
          </p:cNvPr>
          <p:cNvSpPr>
            <a:spLocks noGrp="1" noChangeArrowheads="1"/>
          </p:cNvSpPr>
          <p:nvPr>
            <p:ph type="title"/>
          </p:nvPr>
        </p:nvSpPr>
        <p:spPr/>
        <p:txBody>
          <a:bodyPr/>
          <a:lstStyle/>
          <a:p>
            <a:pPr algn="ctr"/>
            <a:r>
              <a:rPr lang="en-US" altLang="en-US"/>
              <a:t>Ligand-gated ion channels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descr="Neuroscience6e-Fig-04-09-0.jpg">
            <a:extLst>
              <a:ext uri="{FF2B5EF4-FFF2-40B4-BE49-F238E27FC236}">
                <a16:creationId xmlns:a16="http://schemas.microsoft.com/office/drawing/2014/main" id="{9F0EF936-A613-5CA4-585C-886013E19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65200"/>
            <a:ext cx="8534400" cy="530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2" name="Title 2">
            <a:extLst>
              <a:ext uri="{FF2B5EF4-FFF2-40B4-BE49-F238E27FC236}">
                <a16:creationId xmlns:a16="http://schemas.microsoft.com/office/drawing/2014/main" id="{3B088B04-4B77-D8B7-7477-B6C4342011E0}"/>
              </a:ext>
            </a:extLst>
          </p:cNvPr>
          <p:cNvSpPr>
            <a:spLocks noGrp="1" noChangeArrowheads="1"/>
          </p:cNvSpPr>
          <p:nvPr>
            <p:ph type="title"/>
          </p:nvPr>
        </p:nvSpPr>
        <p:spPr/>
        <p:txBody>
          <a:bodyPr/>
          <a:lstStyle/>
          <a:p>
            <a:pPr algn="ctr"/>
            <a:r>
              <a:rPr lang="en-US" altLang="en-US"/>
              <a:t>Thermosensitive and mechanosensitive channels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descr="Neuroscience6e-Fig-04-10-0.jpg">
            <a:extLst>
              <a:ext uri="{FF2B5EF4-FFF2-40B4-BE49-F238E27FC236}">
                <a16:creationId xmlns:a16="http://schemas.microsoft.com/office/drawing/2014/main" id="{5AC6877B-4D63-CBDD-13C7-702BFA45D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84200"/>
            <a:ext cx="8534400" cy="607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Title 2">
            <a:extLst>
              <a:ext uri="{FF2B5EF4-FFF2-40B4-BE49-F238E27FC236}">
                <a16:creationId xmlns:a16="http://schemas.microsoft.com/office/drawing/2014/main" id="{92D00DF6-7944-14EC-3AAB-88658FE686E8}"/>
              </a:ext>
            </a:extLst>
          </p:cNvPr>
          <p:cNvSpPr>
            <a:spLocks noGrp="1" noChangeArrowheads="1"/>
          </p:cNvSpPr>
          <p:nvPr>
            <p:ph type="title"/>
          </p:nvPr>
        </p:nvSpPr>
        <p:spPr/>
        <p:txBody>
          <a:bodyPr/>
          <a:lstStyle/>
          <a:p>
            <a:pPr algn="ctr"/>
            <a:r>
              <a:rPr lang="en-US" altLang="en-US"/>
              <a:t>Examples of ATPase pumps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 descr="Neuroscience6e-Fig-04-11-0.jpg">
            <a:extLst>
              <a:ext uri="{FF2B5EF4-FFF2-40B4-BE49-F238E27FC236}">
                <a16:creationId xmlns:a16="http://schemas.microsoft.com/office/drawing/2014/main" id="{581074CA-C0FC-FEC3-92B2-C0D15ED49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25" y="455613"/>
            <a:ext cx="77787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Title 2">
            <a:extLst>
              <a:ext uri="{FF2B5EF4-FFF2-40B4-BE49-F238E27FC236}">
                <a16:creationId xmlns:a16="http://schemas.microsoft.com/office/drawing/2014/main" id="{F87B9358-02C6-AC78-9D85-48D27A887625}"/>
              </a:ext>
            </a:extLst>
          </p:cNvPr>
          <p:cNvSpPr>
            <a:spLocks noGrp="1" noChangeArrowheads="1"/>
          </p:cNvSpPr>
          <p:nvPr>
            <p:ph type="title"/>
          </p:nvPr>
        </p:nvSpPr>
        <p:spPr/>
        <p:txBody>
          <a:bodyPr/>
          <a:lstStyle/>
          <a:p>
            <a:pPr algn="ctr"/>
            <a:r>
              <a:rPr lang="en-US" altLang="en-US"/>
              <a:t>Ion movements due to the Na</a:t>
            </a:r>
            <a:r>
              <a:rPr lang="en-US" altLang="en-US" baseline="30000"/>
              <a:t>+</a:t>
            </a:r>
            <a:r>
              <a:rPr lang="en-US" altLang="en-US"/>
              <a:t> pump</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1" descr="Neuroscience6e-Fig-04-12-0.jpg">
            <a:extLst>
              <a:ext uri="{FF2B5EF4-FFF2-40B4-BE49-F238E27FC236}">
                <a16:creationId xmlns:a16="http://schemas.microsoft.com/office/drawing/2014/main" id="{BF1BBCC3-D537-DAD2-E168-3303F4752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81088"/>
            <a:ext cx="8534400" cy="50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6" name="Title 2">
            <a:extLst>
              <a:ext uri="{FF2B5EF4-FFF2-40B4-BE49-F238E27FC236}">
                <a16:creationId xmlns:a16="http://schemas.microsoft.com/office/drawing/2014/main" id="{5F7D631C-79A3-178D-8AAC-A8D5268F7D0A}"/>
              </a:ext>
            </a:extLst>
          </p:cNvPr>
          <p:cNvSpPr>
            <a:spLocks noGrp="1" noChangeArrowheads="1"/>
          </p:cNvSpPr>
          <p:nvPr>
            <p:ph type="title"/>
          </p:nvPr>
        </p:nvSpPr>
        <p:spPr/>
        <p:txBody>
          <a:bodyPr/>
          <a:lstStyle/>
          <a:p>
            <a:pPr algn="ctr"/>
            <a:r>
              <a:rPr lang="en-US" altLang="en-US"/>
              <a:t>Translocation of Na</a:t>
            </a:r>
            <a:r>
              <a:rPr lang="en-US" altLang="en-US" baseline="30000"/>
              <a:t>+</a:t>
            </a:r>
            <a:r>
              <a:rPr lang="en-US" altLang="en-US"/>
              <a:t> and K</a:t>
            </a:r>
            <a:r>
              <a:rPr lang="en-US" altLang="en-US" baseline="30000"/>
              <a:t>+</a:t>
            </a:r>
            <a:r>
              <a:rPr lang="en-US" altLang="en-US"/>
              <a:t> by the Na</a:t>
            </a:r>
            <a:r>
              <a:rPr lang="en-US" altLang="en-US" baseline="30000"/>
              <a:t>+</a:t>
            </a:r>
            <a:r>
              <a:rPr lang="en-US" altLang="en-US"/>
              <a:t> pump</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1" descr="Neuroscience6e-Fig-04-13-0.jpg">
            <a:extLst>
              <a:ext uri="{FF2B5EF4-FFF2-40B4-BE49-F238E27FC236}">
                <a16:creationId xmlns:a16="http://schemas.microsoft.com/office/drawing/2014/main" id="{2BF25626-C63F-658B-E9EC-F1839CDF0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65275"/>
            <a:ext cx="85344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4" name="Title 2">
            <a:extLst>
              <a:ext uri="{FF2B5EF4-FFF2-40B4-BE49-F238E27FC236}">
                <a16:creationId xmlns:a16="http://schemas.microsoft.com/office/drawing/2014/main" id="{D1279236-CFB4-44F1-77FC-03A5B3D261B2}"/>
              </a:ext>
            </a:extLst>
          </p:cNvPr>
          <p:cNvSpPr>
            <a:spLocks noGrp="1" noChangeArrowheads="1"/>
          </p:cNvSpPr>
          <p:nvPr>
            <p:ph type="title"/>
          </p:nvPr>
        </p:nvSpPr>
        <p:spPr/>
        <p:txBody>
          <a:bodyPr/>
          <a:lstStyle/>
          <a:p>
            <a:pPr algn="ctr"/>
            <a:r>
              <a:rPr lang="en-US" altLang="en-US"/>
              <a:t>Examples of ion exchangers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69" name="Picture 1" descr="Neuroscience6e-Table-03-01.jpg">
            <a:extLst>
              <a:ext uri="{FF2B5EF4-FFF2-40B4-BE49-F238E27FC236}">
                <a16:creationId xmlns:a16="http://schemas.microsoft.com/office/drawing/2014/main" id="{404FD191-F6CA-2C66-8CF3-A33C0D4478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8838" y="455613"/>
            <a:ext cx="74263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1" descr="Neuroscience6e-Fig-03-11-3R.jpg">
            <a:extLst>
              <a:ext uri="{FF2B5EF4-FFF2-40B4-BE49-F238E27FC236}">
                <a16:creationId xmlns:a16="http://schemas.microsoft.com/office/drawing/2014/main" id="{8F9A90DD-935D-DA3C-5BF6-04AB54282C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03338"/>
            <a:ext cx="8534400" cy="463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8" name="Title 2">
            <a:extLst>
              <a:ext uri="{FF2B5EF4-FFF2-40B4-BE49-F238E27FC236}">
                <a16:creationId xmlns:a16="http://schemas.microsoft.com/office/drawing/2014/main" id="{CC9DF53F-C712-8579-C9AC-0A1853A2ABE3}"/>
              </a:ext>
            </a:extLst>
          </p:cNvPr>
          <p:cNvSpPr>
            <a:spLocks noGrp="1" noChangeArrowheads="1"/>
          </p:cNvSpPr>
          <p:nvPr>
            <p:ph type="title"/>
          </p:nvPr>
        </p:nvSpPr>
        <p:spPr>
          <a:xfrm>
            <a:off x="457200" y="0"/>
            <a:ext cx="8229600" cy="1143000"/>
          </a:xfrm>
        </p:spPr>
        <p:txBody>
          <a:bodyPr/>
          <a:lstStyle/>
          <a:p>
            <a:r>
              <a:rPr lang="en-US" altLang="en-US"/>
              <a:t>Saltatory action potential conduction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5" name="Picture 1" descr="Neuroscience6e-Fig-03-11-1R.jpg">
            <a:extLst>
              <a:ext uri="{FF2B5EF4-FFF2-40B4-BE49-F238E27FC236}">
                <a16:creationId xmlns:a16="http://schemas.microsoft.com/office/drawing/2014/main" id="{D17C175A-AD27-7B23-383C-89C7A99663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787525"/>
            <a:ext cx="8534400" cy="366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6" name="Title 2">
            <a:extLst>
              <a:ext uri="{FF2B5EF4-FFF2-40B4-BE49-F238E27FC236}">
                <a16:creationId xmlns:a16="http://schemas.microsoft.com/office/drawing/2014/main" id="{673D33D4-1E2A-478A-14C3-0EC6C34BB9D8}"/>
              </a:ext>
            </a:extLst>
          </p:cNvPr>
          <p:cNvSpPr>
            <a:spLocks noGrp="1" noChangeArrowheads="1"/>
          </p:cNvSpPr>
          <p:nvPr>
            <p:ph type="title"/>
          </p:nvPr>
        </p:nvSpPr>
        <p:spPr/>
        <p:txBody>
          <a:bodyPr/>
          <a:lstStyle/>
          <a:p>
            <a:r>
              <a:rPr lang="en-US" altLang="en-US"/>
              <a:t>Saltatory action potential conduction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1" descr="Neuroscience6e-Fig-03-11-2R.jpg">
            <a:extLst>
              <a:ext uri="{FF2B5EF4-FFF2-40B4-BE49-F238E27FC236}">
                <a16:creationId xmlns:a16="http://schemas.microsoft.com/office/drawing/2014/main" id="{AB6E49BB-B943-1207-E785-11EA3708D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54050"/>
            <a:ext cx="8534400" cy="593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4" name="Title 2">
            <a:extLst>
              <a:ext uri="{FF2B5EF4-FFF2-40B4-BE49-F238E27FC236}">
                <a16:creationId xmlns:a16="http://schemas.microsoft.com/office/drawing/2014/main" id="{90E2E736-33F5-0E8D-E5D9-8172BAFC0270}"/>
              </a:ext>
            </a:extLst>
          </p:cNvPr>
          <p:cNvSpPr>
            <a:spLocks noGrp="1" noChangeArrowheads="1"/>
          </p:cNvSpPr>
          <p:nvPr>
            <p:ph type="title"/>
          </p:nvPr>
        </p:nvSpPr>
        <p:spPr/>
        <p:txBody>
          <a:bodyPr/>
          <a:lstStyle/>
          <a:p>
            <a:endParaRPr lang="en-US"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1" name="Picture 1" descr="Neuroscience6e-Fig-03-12-0.jpg">
            <a:extLst>
              <a:ext uri="{FF2B5EF4-FFF2-40B4-BE49-F238E27FC236}">
                <a16:creationId xmlns:a16="http://schemas.microsoft.com/office/drawing/2014/main" id="{5B8829E3-F36A-A224-BED4-9EA666A06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3075" y="530225"/>
            <a:ext cx="56578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2" name="Title 2">
            <a:extLst>
              <a:ext uri="{FF2B5EF4-FFF2-40B4-BE49-F238E27FC236}">
                <a16:creationId xmlns:a16="http://schemas.microsoft.com/office/drawing/2014/main" id="{DE0BA8C0-A2FE-C2CF-0677-F67EB38CF59F}"/>
              </a:ext>
            </a:extLst>
          </p:cNvPr>
          <p:cNvSpPr>
            <a:spLocks noGrp="1" noChangeArrowheads="1"/>
          </p:cNvSpPr>
          <p:nvPr>
            <p:ph type="title"/>
          </p:nvPr>
        </p:nvSpPr>
        <p:spPr>
          <a:xfrm>
            <a:off x="457200" y="0"/>
            <a:ext cx="8229600" cy="571500"/>
          </a:xfrm>
        </p:spPr>
        <p:txBody>
          <a:bodyPr/>
          <a:lstStyle/>
          <a:p>
            <a:r>
              <a:rPr lang="en-US" altLang="en-US" sz="3200"/>
              <a:t>Myelin increases conduction speed</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09" name="Picture 1" descr="Neuroscience6e-CA-03-0.jpg">
            <a:extLst>
              <a:ext uri="{FF2B5EF4-FFF2-40B4-BE49-F238E27FC236}">
                <a16:creationId xmlns:a16="http://schemas.microsoft.com/office/drawing/2014/main" id="{09F6211B-2393-2CB4-DCB2-CDC1534E0E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4063" y="455613"/>
            <a:ext cx="509587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descr="Neuroscience6e-Box-04A-1R.jpg">
            <a:extLst>
              <a:ext uri="{FF2B5EF4-FFF2-40B4-BE49-F238E27FC236}">
                <a16:creationId xmlns:a16="http://schemas.microsoft.com/office/drawing/2014/main" id="{21AA9C68-60AF-0B6D-B3AF-F553029CD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04950"/>
            <a:ext cx="85344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Title 2">
            <a:extLst>
              <a:ext uri="{FF2B5EF4-FFF2-40B4-BE49-F238E27FC236}">
                <a16:creationId xmlns:a16="http://schemas.microsoft.com/office/drawing/2014/main" id="{E96A25A2-6CB1-AF98-18E8-BFDDE1A3BAB7}"/>
              </a:ext>
            </a:extLst>
          </p:cNvPr>
          <p:cNvSpPr>
            <a:spLocks noGrp="1" noChangeArrowheads="1"/>
          </p:cNvSpPr>
          <p:nvPr>
            <p:ph type="title"/>
          </p:nvPr>
        </p:nvSpPr>
        <p:spPr/>
        <p:txBody>
          <a:bodyPr/>
          <a:lstStyle/>
          <a:p>
            <a:pPr algn="ctr"/>
            <a:r>
              <a:rPr lang="en-US" altLang="en-US"/>
              <a:t>The Patch Clamp Method</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522</TotalTime>
  <Words>3431</Words>
  <Application>Microsoft Macintosh PowerPoint</Application>
  <PresentationFormat>On-screen Show (4:3)</PresentationFormat>
  <Paragraphs>95</Paragraphs>
  <Slides>28</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ＭＳ Ｐゴシック</vt:lpstr>
      <vt:lpstr>Times</vt:lpstr>
      <vt:lpstr>Symbol</vt:lpstr>
      <vt:lpstr>Default Design</vt:lpstr>
      <vt:lpstr>BMD ENG 301 Quantitative Systems Physiology (Nervous System)</vt:lpstr>
      <vt:lpstr>Action potential conduction requires both active and passive current flow</vt:lpstr>
      <vt:lpstr>PowerPoint Presentation</vt:lpstr>
      <vt:lpstr>Saltatory action potential conduction</vt:lpstr>
      <vt:lpstr>Saltatory action potential conduction</vt:lpstr>
      <vt:lpstr>PowerPoint Presentation</vt:lpstr>
      <vt:lpstr>Myelin increases conduction speed</vt:lpstr>
      <vt:lpstr>PowerPoint Presentation</vt:lpstr>
      <vt:lpstr>The Patch Clamp Method</vt:lpstr>
      <vt:lpstr>The Patch Clamp Method</vt:lpstr>
      <vt:lpstr>The Patch Clamp Method</vt:lpstr>
      <vt:lpstr>The Patch Clamp Method</vt:lpstr>
      <vt:lpstr>Patch Clamp Technique</vt:lpstr>
      <vt:lpstr>Patch clamp measurements of ion currents flowing through single Na+ channels in a squid giant axon</vt:lpstr>
      <vt:lpstr>Patch clamp measurements of ion currents flowing through single K+ channels in a squid giant axon</vt:lpstr>
      <vt:lpstr>Functional states of voltage-gated Na+ and K+ channels</vt:lpstr>
      <vt:lpstr>Structure of a simple bacterial K+ channel determined by crystallography</vt:lpstr>
      <vt:lpstr>Structure of a mammalian voltage-gated K+ channel</vt:lpstr>
      <vt:lpstr>Types of voltage-gated ion channels</vt:lpstr>
      <vt:lpstr>Diverse properties of K+ channels</vt:lpstr>
      <vt:lpstr>Toxins That Poison Ion Channels</vt:lpstr>
      <vt:lpstr>CLINICAL APPLICATIONS  Neurological Diseases Caused by Altered Ion Channels</vt:lpstr>
      <vt:lpstr>Ligand-gated ion channels</vt:lpstr>
      <vt:lpstr>Thermosensitive and mechanosensitive channels</vt:lpstr>
      <vt:lpstr>Examples of ATPase pumps</vt:lpstr>
      <vt:lpstr>Ion movements due to the Na+ pump</vt:lpstr>
      <vt:lpstr>Translocation of Na+ and K+ by the Na+ pump</vt:lpstr>
      <vt:lpstr>Examples of ion exchangers</vt:lpstr>
    </vt:vector>
  </TitlesOfParts>
  <Company>Sinauer Associates,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Jason Dirks</dc:creator>
  <cp:lastModifiedBy>Malcolm Angus MacIver</cp:lastModifiedBy>
  <cp:revision>87</cp:revision>
  <dcterms:created xsi:type="dcterms:W3CDTF">2004-03-30T21:22:45Z</dcterms:created>
  <dcterms:modified xsi:type="dcterms:W3CDTF">2022-10-07T17:18:49Z</dcterms:modified>
</cp:coreProperties>
</file>